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 id="2147483696" r:id="rId3"/>
  </p:sldMasterIdLst>
  <p:notesMasterIdLst>
    <p:notesMasterId r:id="rId21"/>
  </p:notesMasterIdLst>
  <p:sldIdLst>
    <p:sldId id="256" r:id="rId4"/>
    <p:sldId id="267" r:id="rId5"/>
    <p:sldId id="268" r:id="rId6"/>
    <p:sldId id="257" r:id="rId7"/>
    <p:sldId id="275" r:id="rId8"/>
    <p:sldId id="269" r:id="rId9"/>
    <p:sldId id="271" r:id="rId10"/>
    <p:sldId id="258" r:id="rId11"/>
    <p:sldId id="273" r:id="rId12"/>
    <p:sldId id="274" r:id="rId13"/>
    <p:sldId id="261" r:id="rId14"/>
    <p:sldId id="259" r:id="rId15"/>
    <p:sldId id="262" r:id="rId16"/>
    <p:sldId id="263" r:id="rId17"/>
    <p:sldId id="264" r:id="rId18"/>
    <p:sldId id="265" r:id="rId19"/>
    <p:sldId id="266" r:id="rId20"/>
  </p:sldIdLst>
  <p:sldSz cx="9144000" cy="6858000" type="screen4x3"/>
  <p:notesSz cx="6858000" cy="9144000"/>
  <p:embeddedFontLst>
    <p:embeddedFont>
      <p:font typeface="B Lotus" panose="00000400000000000000" pitchFamily="2" charset="-78"/>
      <p:regular r:id="rId22"/>
      <p:bold r:id="rId23"/>
    </p:embeddedFont>
    <p:embeddedFont>
      <p:font typeface="Candara" panose="020E050203030302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Franklin Gothic Medium" panose="020B0603020102020204" pitchFamily="34" charset="0"/>
      <p:regular r:id="rId32"/>
      <p:italic r:id="rId33"/>
    </p:embeddedFont>
    <p:embeddedFont>
      <p:font typeface="Wingdings 2" panose="05020102010507070707" pitchFamily="18" charset="2"/>
      <p:regular r:id="rId34"/>
    </p:embeddedFont>
    <p:embeddedFont>
      <p:font typeface="Franklin Gothic Book" panose="020B0503020102020204" pitchFamily="34" charset="0"/>
      <p:regular r:id="rId35"/>
      <p:italic r:id="rId36"/>
    </p:embeddedFont>
    <p:embeddedFont>
      <p:font typeface="Calibri" panose="020F0502020204030204" pitchFamily="34"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0C999-8661-4EE2-9B9C-97D3ED999DC5}" type="datetimeFigureOut">
              <a:rPr lang="en-US" smtClean="0"/>
              <a:t>2/23/2020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4120A-AE4F-49CE-B34C-9D90FBE4A7E5}" type="slidenum">
              <a:rPr lang="en-US" smtClean="0"/>
              <a:t>‹#›</a:t>
            </a:fld>
            <a:endParaRPr lang="en-US"/>
          </a:p>
        </p:txBody>
      </p:sp>
    </p:spTree>
    <p:extLst>
      <p:ext uri="{BB962C8B-B14F-4D97-AF65-F5344CB8AC3E}">
        <p14:creationId xmlns:p14="http://schemas.microsoft.com/office/powerpoint/2010/main" val="196760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B Lotus" pitchFamily="2" charset="-78"/>
              </a:rPr>
              <a:t>دست‌آوردهای صدرایی:</a:t>
            </a:r>
          </a:p>
          <a:p>
            <a:r>
              <a:rPr lang="fa-IR" dirty="0" smtClean="0">
                <a:cs typeface="B Lotus" pitchFamily="2" charset="-78"/>
              </a:rPr>
              <a:t>اصالت</a:t>
            </a:r>
            <a:r>
              <a:rPr lang="fa-IR" baseline="0" dirty="0" smtClean="0">
                <a:cs typeface="B Lotus" pitchFamily="2" charset="-78"/>
              </a:rPr>
              <a:t> وجود، وحدت وجود،وحدت تشکیکی، وحدت شخصی، امکان فقری، مناط احتیاج به علت، اضافه اشراقی، حرکت جوهری، رابطه ثابت و متغیر، اتحاد عاقل و معقول، برهان صدیقین، بسیط الحقیقه، علم واجب، جسمانیه الحدوث روحانیه البقاء، تجرد خیال، النفس فی وحدتها کل القوی، امکان اشرف، معاد جسمانی</a:t>
            </a:r>
            <a:endParaRPr lang="en-US" dirty="0">
              <a:cs typeface="B Lotus" pitchFamily="2" charset="-78"/>
            </a:endParaRPr>
          </a:p>
        </p:txBody>
      </p:sp>
      <p:sp>
        <p:nvSpPr>
          <p:cNvPr id="4" name="Slide Number Placeholder 3"/>
          <p:cNvSpPr>
            <a:spLocks noGrp="1"/>
          </p:cNvSpPr>
          <p:nvPr>
            <p:ph type="sldNum" sz="quarter" idx="10"/>
          </p:nvPr>
        </p:nvSpPr>
        <p:spPr/>
        <p:txBody>
          <a:bodyPr/>
          <a:lstStyle/>
          <a:p>
            <a:fld id="{4A13F710-655C-4EFF-BCBB-262B71ACDC6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4758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3F710-655C-4EFF-BCBB-262B71ACDC6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8420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sz="1000" dirty="0">
                <a:cs typeface="B Lotus" pitchFamily="2" charset="-78"/>
              </a:rPr>
              <a:t> </a:t>
            </a:r>
            <a:r>
              <a:rPr lang="fa-IR" sz="1000" b="1" dirty="0">
                <a:cs typeface="B Lotus" pitchFamily="2" charset="-78"/>
              </a:rPr>
              <a:t>مانند آيات و روايات توحيديه، برخي خطب نهج‌البلاغه، روايات كيفيت انتشاء اسماء‌الله، روايات تجلي و ظهور، لقاء‌الله، مقام ولايت ...</a:t>
            </a:r>
            <a:endParaRPr lang="en-US" sz="1000" b="1" dirty="0">
              <a:cs typeface="B Lotus" pitchFamily="2" charset="-78"/>
            </a:endParaRPr>
          </a:p>
          <a:p>
            <a:pPr algn="just" rtl="1"/>
            <a:r>
              <a:rPr lang="fa-IR" sz="1000" b="1" dirty="0">
                <a:cs typeface="B Lotus" pitchFamily="2" charset="-78"/>
              </a:rPr>
              <a:t>نمونه و مصداق قابل درك براي مخاطب عرضه كند.</a:t>
            </a:r>
            <a:endParaRPr lang="en-US" sz="1000" b="1" dirty="0">
              <a:cs typeface="B Lotus" pitchFamily="2" charset="-78"/>
            </a:endParaRPr>
          </a:p>
          <a:p>
            <a:pPr algn="just" rtl="1"/>
            <a:r>
              <a:rPr lang="fa-IR" sz="1000" b="1" dirty="0">
                <a:cs typeface="B Lotus" pitchFamily="2" charset="-78"/>
              </a:rPr>
              <a:t>اعم از داخلي و خارجي مانند اكنكار، اشو، كاستاندا، ذن، و ...</a:t>
            </a:r>
          </a:p>
          <a:p>
            <a:pPr algn="just" rtl="1"/>
            <a:r>
              <a:rPr lang="ar-SA" sz="1000" b="1" dirty="0">
                <a:cs typeface="B Lotus" pitchFamily="2" charset="-78"/>
              </a:rPr>
              <a:t>در </a:t>
            </a:r>
            <a:r>
              <a:rPr lang="fa-IR" sz="1000" b="1" dirty="0">
                <a:cs typeface="B Lotus" pitchFamily="2" charset="-78"/>
              </a:rPr>
              <a:t>تمام مواردِ «اثبات كند» در علم عرفان، منظور اثبات با برهان عقلي است. (استفاده از شهود براي تبيين و استفاده از برهان براي اثبات صدق و اعتبارِ شهود)</a:t>
            </a:r>
            <a:endParaRPr lang="en-US" sz="1000" b="1" dirty="0">
              <a:cs typeface="B Lotus" pitchFamily="2" charset="-78"/>
            </a:endParaRPr>
          </a:p>
          <a:p>
            <a:pPr algn="just" rtl="1"/>
            <a:r>
              <a:rPr lang="fa-IR" sz="1000" b="1" dirty="0">
                <a:cs typeface="B Lotus" pitchFamily="2" charset="-78"/>
              </a:rPr>
              <a:t>خصوصيات علم حضوري، كيفيت پيدايش و تحولات آن</a:t>
            </a:r>
            <a:endParaRPr lang="en-US" sz="1000" b="1" dirty="0">
              <a:cs typeface="B Lotus" pitchFamily="2" charset="-78"/>
            </a:endParaRPr>
          </a:p>
          <a:p>
            <a:pPr algn="just" rtl="1"/>
            <a:r>
              <a:rPr lang="ar-SA" sz="1000" b="1" dirty="0">
                <a:cs typeface="B Lotus" pitchFamily="2" charset="-78"/>
              </a:rPr>
              <a:t>فعل و فيض خداوند</a:t>
            </a:r>
            <a:r>
              <a:rPr lang="fa-IR" sz="1000" b="1" dirty="0">
                <a:cs typeface="B Lotus" pitchFamily="2" charset="-78"/>
              </a:rPr>
              <a:t>؛ تجليات اسماء و صفات الهي</a:t>
            </a:r>
            <a:endParaRPr lang="en-US" sz="1000" b="1" dirty="0">
              <a:cs typeface="B Lotus" pitchFamily="2" charset="-78"/>
            </a:endParaRPr>
          </a:p>
          <a:p>
            <a:pPr algn="just" defTabSz="936620" rtl="1">
              <a:defRPr/>
            </a:pPr>
            <a:r>
              <a:rPr lang="ar-SA" sz="1000" b="1" dirty="0">
                <a:cs typeface="B Lotus" pitchFamily="2" charset="-78"/>
              </a:rPr>
              <a:t>مانند: عالم مثال، خيال، ملكوت، جبروت، لاهوت، قوس صعود و نزول، حضرات خمس</a:t>
            </a:r>
            <a:r>
              <a:rPr lang="fa-IR" sz="1000" b="1" dirty="0">
                <a:cs typeface="B Lotus" pitchFamily="2" charset="-78"/>
              </a:rPr>
              <a:t>، احديت،‌ واحديت، وجود منبسط، فيض اقدس و مقدس</a:t>
            </a:r>
            <a:endParaRPr lang="en-US" sz="1000" b="1" dirty="0">
              <a:cs typeface="B Lotus" pitchFamily="2" charset="-78"/>
            </a:endParaRPr>
          </a:p>
          <a:p>
            <a:pPr algn="just" rtl="1"/>
            <a:endParaRPr lang="en-US" sz="1000" b="1" dirty="0">
              <a:cs typeface="B Lotus" pitchFamily="2" charset="-78"/>
            </a:endParaRPr>
          </a:p>
          <a:p>
            <a:endParaRPr lang="en-US" sz="1000" dirty="0">
              <a:cs typeface="B Lotus" pitchFamily="2" charset="-78"/>
            </a:endParaRPr>
          </a:p>
        </p:txBody>
      </p:sp>
      <p:sp>
        <p:nvSpPr>
          <p:cNvPr id="4" name="Slide Number Placeholder 3"/>
          <p:cNvSpPr>
            <a:spLocks noGrp="1"/>
          </p:cNvSpPr>
          <p:nvPr>
            <p:ph type="sldNum" sz="quarter" idx="10"/>
          </p:nvPr>
        </p:nvSpPr>
        <p:spPr/>
        <p:txBody>
          <a:bodyPr/>
          <a:lstStyle/>
          <a:p>
            <a:fld id="{4A13F710-655C-4EFF-BCBB-262B71ACDC6F}"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819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9892F9A-A9EF-4FAD-ACCD-8CCB1B7052A7}" type="datetimeFigureOut">
              <a:rPr lang="en-US" smtClean="0"/>
              <a:t>2/23/2020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D93D243-8AF2-453A-BD6E-D605961A34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892F9A-A9EF-4FAD-ACCD-8CCB1B7052A7}"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3D243-8AF2-453A-BD6E-D605961A349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892F9A-A9EF-4FAD-ACCD-8CCB1B7052A7}"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92F9A-A9EF-4FAD-ACCD-8CCB1B7052A7}"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9892F9A-A9EF-4FAD-ACCD-8CCB1B7052A7}"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892F9A-A9EF-4FAD-ACCD-8CCB1B7052A7}"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3D243-8AF2-453A-BD6E-D605961A349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92F9A-A9EF-4FAD-ACCD-8CCB1B7052A7}"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3D243-8AF2-453A-BD6E-D605961A349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9892F9A-A9EF-4FAD-ACCD-8CCB1B7052A7}" type="datetimeFigureOut">
              <a:rPr lang="en-US" smtClean="0"/>
              <a:t>2/23/2020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D93D243-8AF2-453A-BD6E-D605961A349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9892F9A-A9EF-4FAD-ACCD-8CCB1B7052A7}" type="datetimeFigureOut">
              <a:rPr lang="en-US" smtClean="0"/>
              <a:t>2/23/2020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D93D243-8AF2-453A-BD6E-D605961A349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9892F9A-A9EF-4FAD-ACCD-8CCB1B7052A7}" type="datetimeFigureOut">
              <a:rPr lang="en-US" smtClean="0"/>
              <a:t>2/23/2020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D93D243-8AF2-453A-BD6E-D605961A3498}"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9892F9A-A9EF-4FAD-ACCD-8CCB1B7052A7}" type="datetimeFigureOut">
              <a:rPr lang="en-US" smtClean="0"/>
              <a:t>2/23/2020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9892F9A-A9EF-4FAD-ACCD-8CCB1B7052A7}"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D93D243-8AF2-453A-BD6E-D605961A3498}"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892F9A-A9EF-4FAD-ACCD-8CCB1B7052A7}" type="datetimeFigureOut">
              <a:rPr lang="en-US" smtClean="0"/>
              <a:t>2/23/2020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892F9A-A9EF-4FAD-ACCD-8CCB1B7052A7}" type="datetimeFigureOut">
              <a:rPr lang="en-US" smtClean="0"/>
              <a:t>2/23/2020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9892F9A-A9EF-4FAD-ACCD-8CCB1B7052A7}" type="datetimeFigureOut">
              <a:rPr lang="en-US" smtClean="0"/>
              <a:t>2/23/2020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D93D243-8AF2-453A-BD6E-D605961A3498}"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892F9A-A9EF-4FAD-ACCD-8CCB1B7052A7}"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892F9A-A9EF-4FAD-ACCD-8CCB1B7052A7}"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3D243-8AF2-453A-BD6E-D605961A349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892F9A-A9EF-4FAD-ACCD-8CCB1B7052A7}"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92F9A-A9EF-4FAD-ACCD-8CCB1B7052A7}"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92F9A-A9EF-4FAD-ACCD-8CCB1B7052A7}"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892F9A-A9EF-4FAD-ACCD-8CCB1B7052A7}" type="datetimeFigureOut">
              <a:rPr lang="en-US" smtClean="0"/>
              <a:t>2/23/2020</a:t>
            </a:fld>
            <a:endParaRPr lang="en-US"/>
          </a:p>
        </p:txBody>
      </p:sp>
      <p:sp>
        <p:nvSpPr>
          <p:cNvPr id="7" name="Slide Number Placeholder 6"/>
          <p:cNvSpPr>
            <a:spLocks noGrp="1"/>
          </p:cNvSpPr>
          <p:nvPr>
            <p:ph type="sldNum" sz="quarter" idx="12"/>
          </p:nvPr>
        </p:nvSpPr>
        <p:spPr/>
        <p:txBody>
          <a:bodyPr/>
          <a:lstStyle/>
          <a:p>
            <a:fld id="{ED93D243-8AF2-453A-BD6E-D605961A349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92F9A-A9EF-4FAD-ACCD-8CCB1B7052A7}" type="datetimeFigureOut">
              <a:rPr lang="en-US" smtClean="0"/>
              <a:t>2/23/2020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D93D243-8AF2-453A-BD6E-D605961A34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9892F9A-A9EF-4FAD-ACCD-8CCB1B7052A7}" type="datetimeFigureOut">
              <a:rPr lang="en-US" smtClean="0"/>
              <a:t>2/23/2020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D93D243-8AF2-453A-BD6E-D605961A34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9892F9A-A9EF-4FAD-ACCD-8CCB1B7052A7}" type="datetimeFigureOut">
              <a:rPr lang="en-US" smtClean="0"/>
              <a:t>2/23/2020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D93D243-8AF2-453A-BD6E-D605961A349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892F9A-A9EF-4FAD-ACCD-8CCB1B7052A7}" type="datetimeFigureOut">
              <a:rPr lang="en-US" smtClean="0"/>
              <a:t>2/23/2020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D93D243-8AF2-453A-BD6E-D605961A3498}"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3646" y="3861048"/>
            <a:ext cx="3745403" cy="1296144"/>
          </a:xfrm>
        </p:spPr>
        <p:txBody>
          <a:bodyPr>
            <a:normAutofit/>
          </a:bodyPr>
          <a:lstStyle/>
          <a:p>
            <a:pPr algn="ctr" rtl="1"/>
            <a:r>
              <a:rPr lang="fa-IR" sz="3200" b="1" dirty="0" err="1" smtClean="0">
                <a:solidFill>
                  <a:srgbClr val="C00000"/>
                </a:solidFill>
                <a:cs typeface="B Lotus" pitchFamily="2" charset="-78"/>
              </a:rPr>
              <a:t>هویت‌شناسی</a:t>
            </a:r>
            <a:r>
              <a:rPr lang="fa-IR" sz="3200" b="1" dirty="0" smtClean="0">
                <a:solidFill>
                  <a:srgbClr val="C00000"/>
                </a:solidFill>
                <a:cs typeface="B Lotus" pitchFamily="2" charset="-78"/>
              </a:rPr>
              <a:t> </a:t>
            </a:r>
            <a:br>
              <a:rPr lang="fa-IR" sz="3200" b="1" dirty="0" smtClean="0">
                <a:solidFill>
                  <a:srgbClr val="C00000"/>
                </a:solidFill>
                <a:cs typeface="B Lotus" pitchFamily="2" charset="-78"/>
              </a:rPr>
            </a:br>
            <a:r>
              <a:rPr lang="fa-IR" sz="3200" b="1" dirty="0" smtClean="0">
                <a:solidFill>
                  <a:srgbClr val="C00000"/>
                </a:solidFill>
                <a:cs typeface="B Lotus" pitchFamily="2" charset="-78"/>
              </a:rPr>
              <a:t>و </a:t>
            </a:r>
            <a:r>
              <a:rPr lang="fa-IR" sz="3200" b="1" dirty="0" err="1" smtClean="0">
                <a:solidFill>
                  <a:srgbClr val="C00000"/>
                </a:solidFill>
                <a:cs typeface="B Lotus" pitchFamily="2" charset="-78"/>
              </a:rPr>
              <a:t>شاخص‌ها</a:t>
            </a:r>
            <a:endParaRPr lang="en-US" sz="3200" b="1" dirty="0">
              <a:solidFill>
                <a:srgbClr val="C00000"/>
              </a:solidFill>
              <a:cs typeface="B Lotus" pitchFamily="2" charset="-78"/>
            </a:endParaRPr>
          </a:p>
        </p:txBody>
      </p:sp>
      <p:sp>
        <p:nvSpPr>
          <p:cNvPr id="4" name="TextBox 3"/>
          <p:cNvSpPr txBox="1"/>
          <p:nvPr/>
        </p:nvSpPr>
        <p:spPr>
          <a:xfrm>
            <a:off x="4644008" y="404664"/>
            <a:ext cx="3456384" cy="1354217"/>
          </a:xfrm>
          <a:prstGeom prst="rect">
            <a:avLst/>
          </a:prstGeom>
          <a:noFill/>
        </p:spPr>
        <p:txBody>
          <a:bodyPr wrap="square" rtlCol="0">
            <a:spAutoFit/>
          </a:bodyPr>
          <a:lstStyle/>
          <a:p>
            <a:pPr algn="ctr" rtl="1"/>
            <a:r>
              <a:rPr lang="fa-IR" sz="5400" dirty="0" smtClean="0">
                <a:solidFill>
                  <a:srgbClr val="FFC000"/>
                </a:solidFill>
                <a:cs typeface="B Lotus" pitchFamily="2" charset="-78"/>
              </a:rPr>
              <a:t>هو الحق </a:t>
            </a:r>
          </a:p>
          <a:p>
            <a:pPr algn="ctr" rtl="1"/>
            <a:r>
              <a:rPr lang="fa-IR" sz="1600" dirty="0" smtClean="0">
                <a:solidFill>
                  <a:srgbClr val="FFC000"/>
                </a:solidFill>
                <a:cs typeface="B Lotus" pitchFamily="2" charset="-78"/>
              </a:rPr>
              <a:t>«ان‌ الله هو الحق و ان مایدعون من دونه هو الباطل»</a:t>
            </a:r>
          </a:p>
          <a:p>
            <a:pPr algn="ctr" rtl="1"/>
            <a:r>
              <a:rPr lang="fa-IR" sz="1200" dirty="0" smtClean="0">
                <a:solidFill>
                  <a:srgbClr val="FFC000"/>
                </a:solidFill>
                <a:cs typeface="B Lotus" pitchFamily="2" charset="-78"/>
              </a:rPr>
              <a:t>سوره لقمان، آیه30</a:t>
            </a:r>
            <a:endParaRPr lang="en-US" sz="1200" dirty="0">
              <a:solidFill>
                <a:srgbClr val="FFC000"/>
              </a:solidFill>
              <a:cs typeface="B Lotus" pitchFamily="2" charset="-78"/>
            </a:endParaRPr>
          </a:p>
        </p:txBody>
      </p:sp>
      <p:sp>
        <p:nvSpPr>
          <p:cNvPr id="5" name="Title 1"/>
          <p:cNvSpPr txBox="1">
            <a:spLocks/>
          </p:cNvSpPr>
          <p:nvPr/>
        </p:nvSpPr>
        <p:spPr>
          <a:xfrm>
            <a:off x="4354989" y="2348880"/>
            <a:ext cx="3745403"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4000" b="1" dirty="0" smtClean="0">
                <a:solidFill>
                  <a:schemeClr val="tx1"/>
                </a:solidFill>
                <a:cs typeface="B Lotus" pitchFamily="2" charset="-78"/>
              </a:rPr>
              <a:t/>
            </a:r>
            <a:br>
              <a:rPr lang="fa-IR" sz="4000" b="1" dirty="0" smtClean="0">
                <a:solidFill>
                  <a:schemeClr val="tx1"/>
                </a:solidFill>
                <a:cs typeface="B Lotus" pitchFamily="2" charset="-78"/>
              </a:rPr>
            </a:br>
            <a:r>
              <a:rPr lang="fa-IR" sz="4000" b="1" dirty="0" smtClean="0">
                <a:solidFill>
                  <a:schemeClr val="tx1"/>
                </a:solidFill>
                <a:cs typeface="B Lotus" pitchFamily="2" charset="-78"/>
              </a:rPr>
              <a:t>عرفان شیعی فقاهتی</a:t>
            </a:r>
            <a:endParaRPr lang="en-US" sz="4000" b="1" dirty="0">
              <a:solidFill>
                <a:schemeClr val="tx1"/>
              </a:solidFill>
              <a:cs typeface="B Lotus" pitchFamily="2" charset="-78"/>
            </a:endParaRPr>
          </a:p>
        </p:txBody>
      </p:sp>
      <p:sp>
        <p:nvSpPr>
          <p:cNvPr id="6" name="Title 1"/>
          <p:cNvSpPr>
            <a:spLocks noGrp="1"/>
          </p:cNvSpPr>
          <p:nvPr/>
        </p:nvSpPr>
        <p:spPr>
          <a:xfrm>
            <a:off x="323528" y="4797152"/>
            <a:ext cx="3745403" cy="1440160"/>
          </a:xfrm>
          <a:prstGeom prst="rect">
            <a:avLst/>
          </a:prstGeom>
          <a:ln>
            <a:solidFill>
              <a:srgbClr val="C00000"/>
            </a:solidFill>
          </a:ln>
        </p:spPr>
        <p:txBody>
          <a:bodyPr vert="horz" lIns="91440" tIns="45720" rIns="91440" bIns="45720" rtlCol="0" anchor="b">
            <a:norm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800" b="1" dirty="0" smtClean="0">
                <a:solidFill>
                  <a:schemeClr val="tx1"/>
                </a:solidFill>
                <a:cs typeface="B Lotus" pitchFamily="2" charset="-78"/>
              </a:rPr>
              <a:t>تجلی «توحید</a:t>
            </a:r>
            <a:r>
              <a:rPr lang="fa-IR" sz="2800" b="1" dirty="0">
                <a:solidFill>
                  <a:schemeClr val="tx1"/>
                </a:solidFill>
                <a:cs typeface="B Lotus" pitchFamily="2" charset="-78"/>
              </a:rPr>
              <a:t> </a:t>
            </a:r>
            <a:r>
              <a:rPr lang="fa-IR" sz="2800" b="1" dirty="0" smtClean="0">
                <a:solidFill>
                  <a:schemeClr val="tx1"/>
                </a:solidFill>
                <a:cs typeface="B Lotus" pitchFamily="2" charset="-78"/>
              </a:rPr>
              <a:t>شیعی</a:t>
            </a:r>
            <a:r>
              <a:rPr lang="fa-IR" sz="2800" b="1" dirty="0" smtClean="0">
                <a:solidFill>
                  <a:schemeClr val="tx1"/>
                </a:solidFill>
                <a:cs typeface="B Lotus" pitchFamily="2" charset="-78"/>
              </a:rPr>
              <a:t>»</a:t>
            </a:r>
            <a:r>
              <a:rPr lang="fa-IR" sz="2800" b="1" dirty="0" smtClean="0">
                <a:solidFill>
                  <a:schemeClr val="tx1"/>
                </a:solidFill>
                <a:cs typeface="B Lotus" pitchFamily="2" charset="-78"/>
              </a:rPr>
              <a:t/>
            </a:r>
            <a:br>
              <a:rPr lang="fa-IR" sz="2800" b="1" dirty="0" smtClean="0">
                <a:solidFill>
                  <a:schemeClr val="tx1"/>
                </a:solidFill>
                <a:cs typeface="B Lotus" pitchFamily="2" charset="-78"/>
              </a:rPr>
            </a:br>
            <a:r>
              <a:rPr lang="fa-IR" sz="2800" b="1" dirty="0" smtClean="0">
                <a:solidFill>
                  <a:schemeClr val="tx1"/>
                </a:solidFill>
                <a:cs typeface="B Lotus" pitchFamily="2" charset="-78"/>
              </a:rPr>
              <a:t>در نگرش، احساس و رفتار فردی و جمعی</a:t>
            </a:r>
            <a:endParaRPr lang="en-US" sz="2800" b="1" u="sng" dirty="0">
              <a:solidFill>
                <a:schemeClr val="tx1"/>
              </a:solidFill>
              <a:cs typeface="B Lotus" pitchFamily="2" charset="-78"/>
            </a:endParaRPr>
          </a:p>
        </p:txBody>
      </p:sp>
    </p:spTree>
    <p:extLst>
      <p:ext uri="{BB962C8B-B14F-4D97-AF65-F5344CB8AC3E}">
        <p14:creationId xmlns:p14="http://schemas.microsoft.com/office/powerpoint/2010/main" val="2826390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1760" y="1628800"/>
            <a:ext cx="4032448" cy="28083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43492" y="980728"/>
            <a:ext cx="6777317" cy="4851901"/>
          </a:xfrm>
        </p:spPr>
        <p:txBody>
          <a:bodyPr>
            <a:normAutofit/>
          </a:bodyPr>
          <a:lstStyle/>
          <a:p>
            <a:pPr marL="68580" indent="0" algn="ctr" rtl="1">
              <a:buNone/>
            </a:pPr>
            <a:r>
              <a:rPr lang="fa-IR" b="1" u="sng" dirty="0">
                <a:solidFill>
                  <a:srgbClr val="C00000"/>
                </a:solidFill>
                <a:cs typeface="B Lotus" pitchFamily="2" charset="-78"/>
              </a:rPr>
              <a:t>هویت </a:t>
            </a:r>
            <a:r>
              <a:rPr lang="fa-IR" b="1" u="sng" dirty="0" smtClean="0">
                <a:solidFill>
                  <a:srgbClr val="C00000"/>
                </a:solidFill>
                <a:cs typeface="B Lotus" pitchFamily="2" charset="-78"/>
              </a:rPr>
              <a:t>عرفان شیعی فقاهتی:</a:t>
            </a:r>
            <a:endParaRPr lang="fa-IR" b="1" u="sng" dirty="0">
              <a:solidFill>
                <a:srgbClr val="C00000"/>
              </a:solidFill>
              <a:cs typeface="B Lotus" pitchFamily="2" charset="-78"/>
            </a:endParaRPr>
          </a:p>
          <a:p>
            <a:pPr marL="68580" indent="0" algn="r" rtl="1">
              <a:buNone/>
            </a:pPr>
            <a:endParaRPr lang="fa-IR" b="1" dirty="0">
              <a:solidFill>
                <a:schemeClr val="tx1"/>
              </a:solidFill>
              <a:cs typeface="B Lotus" pitchFamily="2" charset="-78"/>
            </a:endParaRPr>
          </a:p>
          <a:p>
            <a:pPr marL="68580" indent="0" algn="ctr" rtl="1">
              <a:buNone/>
            </a:pPr>
            <a:r>
              <a:rPr lang="fa-IR" b="1" dirty="0" smtClean="0">
                <a:solidFill>
                  <a:schemeClr val="tx1"/>
                </a:solidFill>
                <a:cs typeface="B Lotus" pitchFamily="2" charset="-78"/>
              </a:rPr>
              <a:t>تلاش عقلی و قلبی </a:t>
            </a:r>
          </a:p>
          <a:p>
            <a:pPr marL="68580" indent="0" algn="ctr" rtl="1">
              <a:buNone/>
            </a:pPr>
            <a:r>
              <a:rPr lang="fa-IR" b="1" dirty="0" smtClean="0">
                <a:solidFill>
                  <a:schemeClr val="tx1"/>
                </a:solidFill>
                <a:cs typeface="B Lotus" pitchFamily="2" charset="-78"/>
              </a:rPr>
              <a:t>براساس شریعت </a:t>
            </a:r>
          </a:p>
          <a:p>
            <a:pPr marL="68580" indent="0" algn="ctr" rtl="1">
              <a:buNone/>
            </a:pPr>
            <a:r>
              <a:rPr lang="fa-IR" b="1" dirty="0">
                <a:solidFill>
                  <a:schemeClr val="tx1"/>
                </a:solidFill>
                <a:cs typeface="B Lotus" pitchFamily="2" charset="-78"/>
              </a:rPr>
              <a:t>در بستر زندگی اجتماعی</a:t>
            </a:r>
          </a:p>
          <a:p>
            <a:pPr marL="68580" indent="0" algn="ctr" rtl="1">
              <a:buNone/>
            </a:pPr>
            <a:r>
              <a:rPr lang="fa-IR" b="1" dirty="0" smtClean="0">
                <a:solidFill>
                  <a:schemeClr val="tx1"/>
                </a:solidFill>
                <a:cs typeface="B Lotus" pitchFamily="2" charset="-78"/>
              </a:rPr>
              <a:t>برای شهود توحید</a:t>
            </a:r>
          </a:p>
          <a:p>
            <a:pPr marL="68580" indent="0" algn="ctr" rtl="1">
              <a:buNone/>
            </a:pPr>
            <a:r>
              <a:rPr lang="fa-IR" b="1" dirty="0" smtClean="0">
                <a:solidFill>
                  <a:schemeClr val="tx1"/>
                </a:solidFill>
                <a:cs typeface="B Lotus" pitchFamily="2" charset="-78"/>
              </a:rPr>
              <a:t>انعکاس یافته از قلب ولی معصوم</a:t>
            </a:r>
          </a:p>
          <a:p>
            <a:endParaRPr lang="en-US" dirty="0"/>
          </a:p>
        </p:txBody>
      </p:sp>
    </p:spTree>
    <p:extLst>
      <p:ext uri="{BB962C8B-B14F-4D97-AF65-F5344CB8AC3E}">
        <p14:creationId xmlns:p14="http://schemas.microsoft.com/office/powerpoint/2010/main" val="17350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36712"/>
            <a:ext cx="7194918" cy="6340197"/>
          </a:xfrm>
          <a:prstGeom prst="rect">
            <a:avLst/>
          </a:prstGeom>
          <a:noFill/>
        </p:spPr>
        <p:txBody>
          <a:bodyPr wrap="square" rtlCol="0">
            <a:spAutoFit/>
          </a:bodyPr>
          <a:lstStyle/>
          <a:p>
            <a:pPr algn="just" rtl="1"/>
            <a:r>
              <a:rPr lang="fa-IR" sz="2800" b="1" u="sng" dirty="0" smtClean="0">
                <a:solidFill>
                  <a:srgbClr val="C00000"/>
                </a:solidFill>
                <a:cs typeface="B Lotus" pitchFamily="2" charset="-78"/>
              </a:rPr>
              <a:t>دعوت عرفان شیعی فقاهتی:</a:t>
            </a:r>
          </a:p>
          <a:p>
            <a:pPr algn="just" rtl="1"/>
            <a:endParaRPr lang="fa-IR" sz="2800" b="1" dirty="0">
              <a:cs typeface="B Lotus" pitchFamily="2" charset="-78"/>
            </a:endParaRPr>
          </a:p>
          <a:p>
            <a:pPr algn="ctr" rtl="1">
              <a:lnSpc>
                <a:spcPct val="150000"/>
              </a:lnSpc>
            </a:pPr>
            <a:r>
              <a:rPr lang="fa-IR" sz="2400" b="1" dirty="0" smtClean="0">
                <a:cs typeface="B Lotus" pitchFamily="2" charset="-78"/>
              </a:rPr>
              <a:t>به معرفت اجمالی خداوند اکتفا نکنیم؛ </a:t>
            </a:r>
          </a:p>
          <a:p>
            <a:pPr algn="just" rtl="1">
              <a:lnSpc>
                <a:spcPct val="150000"/>
              </a:lnSpc>
            </a:pPr>
            <a:r>
              <a:rPr lang="fa-IR" sz="2000" b="1" dirty="0" smtClean="0">
                <a:cs typeface="B Lotus" pitchFamily="2" charset="-78"/>
              </a:rPr>
              <a:t>در چهارچوب فقه و اخلاق شرعی، سطح فهم و ادراک خود از توحید خداوند، ولایت پیامبر اکرم و ائمه طاهرین علیهم‌السلام و از زندگی، به‌سوی کمال معرفت و معرفت قلبی ارتقاء دهیم.</a:t>
            </a:r>
          </a:p>
          <a:p>
            <a:pPr algn="just" rtl="1">
              <a:lnSpc>
                <a:spcPct val="150000"/>
              </a:lnSpc>
            </a:pPr>
            <a:endParaRPr lang="fa-IR" sz="2000" b="1" dirty="0" smtClean="0">
              <a:cs typeface="B Lotus" pitchFamily="2" charset="-78"/>
            </a:endParaRPr>
          </a:p>
          <a:p>
            <a:pPr algn="ctr" rtl="1">
              <a:lnSpc>
                <a:spcPct val="150000"/>
              </a:lnSpc>
            </a:pPr>
            <a:r>
              <a:rPr lang="fa-IR" sz="2000" b="1" dirty="0" smtClean="0">
                <a:cs typeface="B Lotus" pitchFamily="2" charset="-78"/>
              </a:rPr>
              <a:t>كَمَالُ </a:t>
            </a:r>
            <a:r>
              <a:rPr lang="fa-IR" sz="2000" b="1" dirty="0">
                <a:cs typeface="B Lotus" pitchFamily="2" charset="-78"/>
              </a:rPr>
              <a:t>مَعْرِفَتِهِ تَوْحِيدُهُ وَ كَمَالُ تَوْحِيدِهِ نَفْيُ الصِّفَاتِ عَنْه</a:t>
            </a:r>
            <a:r>
              <a:rPr lang="fa-IR" sz="2000" b="1" dirty="0" smtClean="0">
                <a:cs typeface="B Lotus" pitchFamily="2" charset="-78"/>
              </a:rPr>
              <a:t>‏</a:t>
            </a:r>
          </a:p>
          <a:p>
            <a:pPr algn="ctr" rtl="1">
              <a:lnSpc>
                <a:spcPct val="150000"/>
              </a:lnSpc>
            </a:pPr>
            <a:r>
              <a:rPr lang="fa-IR" sz="1400" b="1" dirty="0" smtClean="0">
                <a:cs typeface="B Lotus" pitchFamily="2" charset="-78"/>
              </a:rPr>
              <a:t>کافی، ج1 ص141</a:t>
            </a:r>
          </a:p>
          <a:p>
            <a:pPr algn="ctr" rtl="1">
              <a:lnSpc>
                <a:spcPct val="150000"/>
              </a:lnSpc>
            </a:pPr>
            <a:endParaRPr lang="fa-IR" sz="1400" b="1" dirty="0" smtClean="0">
              <a:cs typeface="B Lotus" pitchFamily="2" charset="-78"/>
            </a:endParaRPr>
          </a:p>
          <a:p>
            <a:pPr algn="ctr" rtl="1"/>
            <a:r>
              <a:rPr lang="fa-IR" sz="2000" b="1" dirty="0">
                <a:cs typeface="B Lotus" pitchFamily="2" charset="-78"/>
              </a:rPr>
              <a:t>أَفْتَحَ‏ عَيْنَ‏ قَلْبِهِ‏ وَ سَمْعَهُ حَتَّى يَسْمَعَ بِقَلْبِهِ وَ يَنْظُرَ بِقَلْبِهِ إِلَى جَلَالِي وَ عَظَمَتِي</a:t>
            </a:r>
            <a:r>
              <a:rPr lang="fa-IR" sz="2000" b="1" dirty="0" smtClean="0">
                <a:cs typeface="B Lotus" pitchFamily="2" charset="-78"/>
              </a:rPr>
              <a:t>‏</a:t>
            </a:r>
          </a:p>
          <a:p>
            <a:pPr algn="ctr" rtl="1"/>
            <a:r>
              <a:rPr lang="fa-IR" sz="1400" b="1" dirty="0" smtClean="0">
                <a:cs typeface="B Lotus" pitchFamily="2" charset="-78"/>
              </a:rPr>
              <a:t>الارشاد، ج1 ص204</a:t>
            </a:r>
          </a:p>
          <a:p>
            <a:pPr algn="ctr" rtl="1"/>
            <a:endParaRPr lang="fa-IR" sz="1400" b="1" dirty="0" smtClean="0">
              <a:cs typeface="B Lotus" pitchFamily="2" charset="-78"/>
            </a:endParaRPr>
          </a:p>
          <a:p>
            <a:pPr algn="ctr" rtl="1"/>
            <a:r>
              <a:rPr lang="fa-IR" b="1" dirty="0">
                <a:cs typeface="B Lotus" pitchFamily="2" charset="-78"/>
              </a:rPr>
              <a:t>شِيعَتُنَا هُمُ الْعَارِفُونَ بِاللَّهِ الْعَامِلُونَ بِأَمْرِ اللَّهِ أَهْلُ الْفَضَائِلِ النَّاطِقُونَ بِالصَّوَاب</a:t>
            </a:r>
          </a:p>
          <a:p>
            <a:pPr algn="just" rtl="1"/>
            <a:endParaRPr lang="fa-IR" sz="2800" b="1" dirty="0" smtClean="0">
              <a:cs typeface="B Lotus" pitchFamily="2" charset="-78"/>
            </a:endParaRPr>
          </a:p>
          <a:p>
            <a:pPr algn="just" rtl="1"/>
            <a:endParaRPr lang="en-US" sz="2800" b="1" dirty="0">
              <a:cs typeface="B Lotus" pitchFamily="2" charset="-78"/>
            </a:endParaRPr>
          </a:p>
        </p:txBody>
      </p:sp>
    </p:spTree>
    <p:extLst>
      <p:ext uri="{BB962C8B-B14F-4D97-AF65-F5344CB8AC3E}">
        <p14:creationId xmlns:p14="http://schemas.microsoft.com/office/powerpoint/2010/main" val="4031528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80728"/>
            <a:ext cx="7632848" cy="5328592"/>
          </a:xfrm>
        </p:spPr>
        <p:txBody>
          <a:bodyPr>
            <a:normAutofit/>
          </a:bodyPr>
          <a:lstStyle/>
          <a:p>
            <a:pPr marL="68580" indent="0" algn="just" rtl="1">
              <a:buNone/>
            </a:pPr>
            <a:r>
              <a:rPr lang="fa-IR" b="1" u="sng" dirty="0" smtClean="0">
                <a:solidFill>
                  <a:srgbClr val="C00000"/>
                </a:solidFill>
                <a:cs typeface="B Lotus" pitchFamily="2" charset="-78"/>
              </a:rPr>
              <a:t>محصول و نتیجه عرفان شیعی فقاهتی: </a:t>
            </a:r>
            <a:r>
              <a:rPr lang="fa-IR" sz="1200" b="1" u="sng" dirty="0" smtClean="0">
                <a:solidFill>
                  <a:srgbClr val="C00000"/>
                </a:solidFill>
                <a:cs typeface="B Lotus" pitchFamily="2" charset="-78"/>
              </a:rPr>
              <a:t>(سند شماره سه)</a:t>
            </a:r>
            <a:endParaRPr lang="fa-IR" sz="1200" b="1" u="sng" dirty="0">
              <a:solidFill>
                <a:srgbClr val="C00000"/>
              </a:solidFill>
              <a:cs typeface="B Lotus" pitchFamily="2" charset="-78"/>
            </a:endParaRPr>
          </a:p>
          <a:p>
            <a:pPr marL="68580" indent="0" algn="just" rtl="1">
              <a:lnSpc>
                <a:spcPct val="150000"/>
              </a:lnSpc>
              <a:buNone/>
            </a:pPr>
            <a:r>
              <a:rPr lang="fa-IR" b="1" dirty="0" smtClean="0">
                <a:solidFill>
                  <a:schemeClr val="tx1"/>
                </a:solidFill>
                <a:cs typeface="B Lotus" pitchFamily="2" charset="-78"/>
              </a:rPr>
              <a:t>به معرفت فزایندة متصل به بی‌نهایت از خداوند و کل هستی دست می‌یابد.</a:t>
            </a:r>
          </a:p>
          <a:p>
            <a:pPr marL="68580" indent="0" algn="ctr" rtl="1">
              <a:lnSpc>
                <a:spcPct val="150000"/>
              </a:lnSpc>
              <a:buNone/>
            </a:pPr>
            <a:r>
              <a:rPr lang="fa-IR" sz="1800" b="1" dirty="0">
                <a:cs typeface="B Lotus" pitchFamily="2" charset="-78"/>
              </a:rPr>
              <a:t>«</a:t>
            </a:r>
            <a:r>
              <a:rPr lang="ar-SA" sz="1800" b="1" dirty="0" smtClean="0">
                <a:cs typeface="B Lotus" pitchFamily="2" charset="-78"/>
              </a:rPr>
              <a:t>سُبْحانَ </a:t>
            </a:r>
            <a:r>
              <a:rPr lang="ar-SA" sz="1800" b="1" dirty="0">
                <a:cs typeface="B Lotus" pitchFamily="2" charset="-78"/>
              </a:rPr>
              <a:t>اللَّهِ عَمَّا يَصِفُون‏ إلَّا عِبادَ اللهِ </a:t>
            </a:r>
            <a:r>
              <a:rPr lang="ar-SA" sz="1800" b="1" dirty="0" smtClean="0">
                <a:cs typeface="B Lotus" pitchFamily="2" charset="-78"/>
              </a:rPr>
              <a:t>الْمُخْلَصينَ</a:t>
            </a:r>
            <a:r>
              <a:rPr lang="fa-IR" sz="1800" b="1" dirty="0" smtClean="0">
                <a:cs typeface="B Lotus" pitchFamily="2" charset="-78"/>
              </a:rPr>
              <a:t>» صافات/159</a:t>
            </a:r>
            <a:r>
              <a:rPr lang="fa-IR" sz="1800" b="1" dirty="0" smtClean="0">
                <a:solidFill>
                  <a:schemeClr val="tx1"/>
                </a:solidFill>
                <a:cs typeface="B Lotus" pitchFamily="2" charset="-78"/>
              </a:rPr>
              <a:t> </a:t>
            </a:r>
            <a:endParaRPr lang="fa-IR" sz="1800" b="1" dirty="0">
              <a:solidFill>
                <a:schemeClr val="tx1"/>
              </a:solidFill>
              <a:cs typeface="B Lotus" pitchFamily="2" charset="-78"/>
            </a:endParaRPr>
          </a:p>
          <a:p>
            <a:pPr marL="68580" indent="0" algn="just" rtl="1">
              <a:lnSpc>
                <a:spcPct val="150000"/>
              </a:lnSpc>
              <a:buNone/>
            </a:pPr>
            <a:endParaRPr lang="fa-IR" b="1" dirty="0" smtClean="0">
              <a:solidFill>
                <a:schemeClr val="tx1"/>
              </a:solidFill>
              <a:cs typeface="B Lotus" pitchFamily="2" charset="-78"/>
            </a:endParaRPr>
          </a:p>
          <a:p>
            <a:pPr marL="68580" indent="0" algn="just" rtl="1">
              <a:lnSpc>
                <a:spcPct val="150000"/>
              </a:lnSpc>
              <a:buNone/>
            </a:pPr>
            <a:r>
              <a:rPr lang="fa-IR" b="1" dirty="0" smtClean="0">
                <a:solidFill>
                  <a:schemeClr val="tx1"/>
                </a:solidFill>
                <a:cs typeface="B Lotus" pitchFamily="2" charset="-78"/>
              </a:rPr>
              <a:t>به کمال عبودیت می‌رسد یعنی قلب او مجرای اراده و فیض الهی می‌شود. </a:t>
            </a:r>
          </a:p>
          <a:p>
            <a:pPr marL="68580" indent="0" algn="just" rtl="1">
              <a:lnSpc>
                <a:spcPct val="150000"/>
              </a:lnSpc>
              <a:buNone/>
            </a:pPr>
            <a:r>
              <a:rPr lang="fa-IR" sz="1800" b="1" dirty="0" smtClean="0">
                <a:solidFill>
                  <a:schemeClr val="tx1"/>
                </a:solidFill>
                <a:cs typeface="B Lotus" pitchFamily="2" charset="-78"/>
              </a:rPr>
              <a:t>(کل هستی و نحوة خلق کردن و ربط خداوند با مخلوقات را در قلب خود مشاهده می‌کند و واسطه‌ای برای جریان فیض خداوند به مخلوقات می‌شود.)</a:t>
            </a:r>
          </a:p>
          <a:p>
            <a:pPr marL="68580" indent="0" algn="just" rtl="1">
              <a:lnSpc>
                <a:spcPct val="150000"/>
              </a:lnSpc>
              <a:buNone/>
            </a:pPr>
            <a:endParaRPr lang="fa-IR" sz="1600" b="1" dirty="0" smtClean="0">
              <a:solidFill>
                <a:schemeClr val="tx1"/>
              </a:solidFill>
              <a:cs typeface="B Lotus" pitchFamily="2" charset="-78"/>
            </a:endParaRPr>
          </a:p>
          <a:p>
            <a:pPr marL="68580" indent="0" algn="just" rtl="1">
              <a:lnSpc>
                <a:spcPct val="150000"/>
              </a:lnSpc>
              <a:buNone/>
            </a:pPr>
            <a:r>
              <a:rPr lang="fa-IR" sz="1400" b="1" dirty="0" smtClean="0">
                <a:solidFill>
                  <a:schemeClr val="tx1"/>
                </a:solidFill>
                <a:cs typeface="B Lotus" pitchFamily="2" charset="-78"/>
              </a:rPr>
              <a:t>قَالَ </a:t>
            </a:r>
            <a:r>
              <a:rPr lang="fa-IR" sz="1400" b="1" dirty="0">
                <a:solidFill>
                  <a:schemeClr val="tx1"/>
                </a:solidFill>
                <a:cs typeface="B Lotus" pitchFamily="2" charset="-78"/>
              </a:rPr>
              <a:t>رَسُولُ اللهِ صَلَّي‌ اللَهُ عَلَيْهِ وَ ءَالِهِ: قَالَ اللَهُ: مَا تَحَبَّبَ إلَيَّ عَبْدِي‌ بِشَيْءٍ أَحَبَّ إلَيَّ مِمَّا افْتَرَضْتُهُ عَلَيْهِ. وَ إنَّهُ لَيَتَحَبَّبُ إلَيَّ بِالنَّافِلَةِ حَتَّي‌ أُحِبَّهُ. فَإذَا أَحْبَبْتُهُ كُنْتُ سَمْعَهُ الَّذِي‌ يَسْمَعُ بِهِ، وَ بَصَرَهُ الَّذِي‌ يُبْصِرُ بِهِ، وَ لِسَانَهُ الَّذِي‌ يَنْطِقُ بِهِ، وَ يَدَهُ الَّتِي‌ يَبْطِشُ بِهَا، وَ رِجْلَهُ الَّتِي‌ يَمْشِي‌ بِهَا، إذَا دَعَانِي‌ أَجَبْتُهُ، وَ إذَا سَأَلَنِي‌ </a:t>
            </a:r>
            <a:r>
              <a:rPr lang="fa-IR" sz="1400" b="1" dirty="0" smtClean="0">
                <a:solidFill>
                  <a:schemeClr val="tx1"/>
                </a:solidFill>
                <a:cs typeface="B Lotus" pitchFamily="2" charset="-78"/>
              </a:rPr>
              <a:t>أَعْطَيْتُهُ – محاسن برقی، ج1 ص291</a:t>
            </a:r>
            <a:endParaRPr lang="fa-IR" sz="1400" b="1" dirty="0">
              <a:solidFill>
                <a:schemeClr val="tx1"/>
              </a:solidFill>
              <a:cs typeface="B Lotus" pitchFamily="2" charset="-78"/>
            </a:endParaRPr>
          </a:p>
          <a:p>
            <a:pPr marL="68580" indent="0" algn="r" rtl="1">
              <a:buNone/>
            </a:pPr>
            <a:endParaRPr lang="en-US" b="1" dirty="0">
              <a:solidFill>
                <a:schemeClr val="tx1"/>
              </a:solidFill>
              <a:cs typeface="B Lotus" pitchFamily="2" charset="-78"/>
            </a:endParaRPr>
          </a:p>
          <a:p>
            <a:endParaRPr lang="en-US" dirty="0"/>
          </a:p>
        </p:txBody>
      </p:sp>
    </p:spTree>
    <p:extLst>
      <p:ext uri="{BB962C8B-B14F-4D97-AF65-F5344CB8AC3E}">
        <p14:creationId xmlns:p14="http://schemas.microsoft.com/office/powerpoint/2010/main" val="61434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136903" cy="5361459"/>
          </a:xfrm>
        </p:spPr>
        <p:txBody>
          <a:bodyPr>
            <a:noAutofit/>
          </a:bodyPr>
          <a:lstStyle/>
          <a:p>
            <a:pPr algn="just" rtl="1"/>
            <a:r>
              <a:rPr lang="fa-IR" sz="3200" b="1" dirty="0" smtClean="0">
                <a:solidFill>
                  <a:schemeClr val="tx1"/>
                </a:solidFill>
                <a:cs typeface="B Lotus" pitchFamily="2" charset="-78"/>
              </a:rPr>
              <a:t>تعریف وحدت وجود:</a:t>
            </a:r>
          </a:p>
          <a:p>
            <a:pPr marL="0" indent="0" algn="just" rtl="1">
              <a:buNone/>
            </a:pPr>
            <a:r>
              <a:rPr lang="fa-IR" sz="3200" b="1" dirty="0" smtClean="0">
                <a:solidFill>
                  <a:schemeClr val="tx1"/>
                </a:solidFill>
                <a:cs typeface="B Lotus" pitchFamily="2" charset="-78"/>
              </a:rPr>
              <a:t>یک وجود حقیقی نامحدود منشاء نمود کثرات است.</a:t>
            </a:r>
          </a:p>
          <a:p>
            <a:pPr marL="0" indent="0" algn="just" rtl="1">
              <a:buNone/>
            </a:pPr>
            <a:endParaRPr lang="fa-IR" sz="3200" b="1" dirty="0" smtClean="0">
              <a:solidFill>
                <a:schemeClr val="tx1"/>
              </a:solidFill>
              <a:cs typeface="B Lotus" pitchFamily="2" charset="-78"/>
            </a:endParaRPr>
          </a:p>
          <a:p>
            <a:pPr marL="0" indent="0" algn="just" rtl="1">
              <a:buNone/>
            </a:pPr>
            <a:r>
              <a:rPr lang="fa-IR" sz="2800" b="1" dirty="0" smtClean="0">
                <a:solidFill>
                  <a:schemeClr val="tx1"/>
                </a:solidFill>
                <a:cs typeface="B Lotus" pitchFamily="2" charset="-78"/>
              </a:rPr>
              <a:t>سه محور دارد:</a:t>
            </a:r>
          </a:p>
          <a:p>
            <a:pPr marL="514350" indent="-514350" algn="just" rtl="1">
              <a:lnSpc>
                <a:spcPct val="150000"/>
              </a:lnSpc>
              <a:buFont typeface="+mj-lt"/>
              <a:buAutoNum type="arabicPeriod"/>
            </a:pPr>
            <a:r>
              <a:rPr lang="fa-IR" b="1" dirty="0" smtClean="0">
                <a:solidFill>
                  <a:schemeClr val="tx1"/>
                </a:solidFill>
                <a:cs typeface="B Lotus" pitchFamily="2" charset="-78"/>
              </a:rPr>
              <a:t>وجود فی‌نفسه، بنفسه، لنفسه (مستقل ذاتی) فقط یکی است</a:t>
            </a:r>
          </a:p>
          <a:p>
            <a:pPr marL="514350" indent="-514350" algn="just" rtl="1">
              <a:lnSpc>
                <a:spcPct val="150000"/>
              </a:lnSpc>
              <a:buFont typeface="+mj-lt"/>
              <a:buAutoNum type="arabicPeriod"/>
            </a:pPr>
            <a:r>
              <a:rPr lang="fa-IR" b="1" dirty="0" smtClean="0">
                <a:solidFill>
                  <a:schemeClr val="tx1"/>
                </a:solidFill>
                <a:cs typeface="B Lotus" pitchFamily="2" charset="-78"/>
              </a:rPr>
              <a:t>کثرات، پوچ نیستند و وجود دارند اما غیرمستقل و مرتبط با وجود مستقل.</a:t>
            </a:r>
          </a:p>
          <a:p>
            <a:pPr marL="514350" indent="-514350" algn="just" rtl="1">
              <a:lnSpc>
                <a:spcPct val="150000"/>
              </a:lnSpc>
              <a:buFont typeface="+mj-lt"/>
              <a:buAutoNum type="arabicPeriod"/>
            </a:pPr>
            <a:r>
              <a:rPr lang="fa-IR" b="1" dirty="0" smtClean="0">
                <a:solidFill>
                  <a:schemeClr val="tx1"/>
                </a:solidFill>
                <a:cs typeface="B Lotus" pitchFamily="2" charset="-78"/>
              </a:rPr>
              <a:t>نحوة ربط کثرات به آن وجود مستقل، به‌نحو تجلی، ظهور و نمود است، </a:t>
            </a:r>
          </a:p>
          <a:p>
            <a:pPr marL="0" indent="0" algn="ctr" rtl="1">
              <a:lnSpc>
                <a:spcPct val="150000"/>
              </a:lnSpc>
              <a:buNone/>
            </a:pPr>
            <a:r>
              <a:rPr lang="fa-IR" sz="2000" b="1" dirty="0" smtClean="0">
                <a:solidFill>
                  <a:schemeClr val="tx1"/>
                </a:solidFill>
                <a:cs typeface="B Lotus" pitchFamily="2" charset="-78"/>
              </a:rPr>
              <a:t>نه به‌نحو خروج (ولادت) و نه‌ به‌نحو ولوج (درآمیختن) </a:t>
            </a:r>
          </a:p>
          <a:p>
            <a:pPr marL="0" indent="0" algn="just" rtl="1">
              <a:buNone/>
            </a:pPr>
            <a:endParaRPr lang="en-US" sz="3200" b="1" dirty="0">
              <a:solidFill>
                <a:schemeClr val="tx1"/>
              </a:solidFill>
              <a:cs typeface="B Lotus" pitchFamily="2" charset="-78"/>
            </a:endParaRPr>
          </a:p>
        </p:txBody>
      </p:sp>
    </p:spTree>
    <p:extLst>
      <p:ext uri="{BB962C8B-B14F-4D97-AF65-F5344CB8AC3E}">
        <p14:creationId xmlns:p14="http://schemas.microsoft.com/office/powerpoint/2010/main" val="1075016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1412776"/>
            <a:ext cx="7408333" cy="4968552"/>
          </a:xfrm>
        </p:spPr>
        <p:txBody>
          <a:bodyPr>
            <a:normAutofit/>
          </a:bodyPr>
          <a:lstStyle/>
          <a:p>
            <a:pPr algn="just" rtl="1"/>
            <a:r>
              <a:rPr lang="fa-IR" b="1" dirty="0" smtClean="0">
                <a:solidFill>
                  <a:schemeClr val="tx1"/>
                </a:solidFill>
                <a:cs typeface="B Lotus" pitchFamily="2" charset="-78"/>
              </a:rPr>
              <a:t>مقدمه اول:</a:t>
            </a:r>
          </a:p>
          <a:p>
            <a:pPr marL="627063" lvl="2" indent="0" algn="just" rtl="1">
              <a:lnSpc>
                <a:spcPct val="150000"/>
              </a:lnSpc>
              <a:buNone/>
            </a:pPr>
            <a:r>
              <a:rPr lang="fa-IR" sz="3600" b="1" dirty="0" smtClean="0">
                <a:solidFill>
                  <a:schemeClr val="tx1"/>
                </a:solidFill>
                <a:cs typeface="B Lotus" pitchFamily="2" charset="-78"/>
              </a:rPr>
              <a:t>وجود محدود، محدود‌کننده می‌خواهد +</a:t>
            </a:r>
          </a:p>
          <a:p>
            <a:pPr marL="627063" lvl="2" indent="0" algn="just" rtl="1">
              <a:lnSpc>
                <a:spcPct val="150000"/>
              </a:lnSpc>
              <a:buNone/>
            </a:pPr>
            <a:r>
              <a:rPr lang="fa-IR" sz="3600" b="1" dirty="0" smtClean="0">
                <a:solidFill>
                  <a:schemeClr val="tx1"/>
                </a:solidFill>
                <a:cs typeface="B Lotus" pitchFamily="2" charset="-78"/>
              </a:rPr>
              <a:t>محدود‌کنندة نهایی نباید خود محدود باشد</a:t>
            </a:r>
          </a:p>
          <a:p>
            <a:pPr marL="627063" lvl="2" indent="0" algn="just" rtl="1">
              <a:lnSpc>
                <a:spcPct val="150000"/>
              </a:lnSpc>
              <a:buNone/>
            </a:pPr>
            <a:r>
              <a:rPr lang="fa-IR" sz="3600" b="1" dirty="0" smtClean="0">
                <a:solidFill>
                  <a:schemeClr val="tx1"/>
                </a:solidFill>
                <a:cs typeface="B Lotus" pitchFamily="2" charset="-78"/>
              </a:rPr>
              <a:t>پس محدود‌کننده نهایی، نامحدود است.</a:t>
            </a:r>
          </a:p>
          <a:p>
            <a:pPr marL="0" indent="0" algn="just" rtl="1">
              <a:buNone/>
            </a:pPr>
            <a:endParaRPr lang="fa-IR" b="1" dirty="0" smtClean="0">
              <a:solidFill>
                <a:schemeClr val="tx1"/>
              </a:solidFill>
              <a:cs typeface="B Lotus" pitchFamily="2" charset="-78"/>
            </a:endParaRPr>
          </a:p>
          <a:p>
            <a:pPr marL="0" indent="0" algn="just" rtl="1">
              <a:buNone/>
            </a:pPr>
            <a:endParaRPr lang="en-US" b="1" dirty="0">
              <a:solidFill>
                <a:schemeClr val="tx1"/>
              </a:solidFill>
              <a:cs typeface="B Lotus" pitchFamily="2" charset="-78"/>
            </a:endParaRPr>
          </a:p>
        </p:txBody>
      </p:sp>
      <p:sp>
        <p:nvSpPr>
          <p:cNvPr id="3" name="Title 2"/>
          <p:cNvSpPr>
            <a:spLocks noGrp="1"/>
          </p:cNvSpPr>
          <p:nvPr>
            <p:ph type="title"/>
          </p:nvPr>
        </p:nvSpPr>
        <p:spPr/>
        <p:txBody>
          <a:bodyPr/>
          <a:lstStyle/>
          <a:p>
            <a:pPr algn="just" rtl="1"/>
            <a:r>
              <a:rPr lang="fa-IR" b="1" dirty="0" smtClean="0">
                <a:cs typeface="B Lotus" pitchFamily="2" charset="-78"/>
              </a:rPr>
              <a:t>استدلال برهانی:</a:t>
            </a:r>
            <a:endParaRPr lang="en-US" b="1" dirty="0">
              <a:cs typeface="B Lotus" pitchFamily="2" charset="-78"/>
            </a:endParaRPr>
          </a:p>
        </p:txBody>
      </p:sp>
      <p:cxnSp>
        <p:nvCxnSpPr>
          <p:cNvPr id="5" name="Straight Connector 4"/>
          <p:cNvCxnSpPr/>
          <p:nvPr/>
        </p:nvCxnSpPr>
        <p:spPr>
          <a:xfrm flipH="1">
            <a:off x="1475656" y="3933056"/>
            <a:ext cx="6516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54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620688"/>
            <a:ext cx="7588365" cy="5505475"/>
          </a:xfrm>
        </p:spPr>
        <p:txBody>
          <a:bodyPr>
            <a:normAutofit/>
          </a:bodyPr>
          <a:lstStyle/>
          <a:p>
            <a:pPr algn="just" rtl="1">
              <a:lnSpc>
                <a:spcPct val="150000"/>
              </a:lnSpc>
            </a:pPr>
            <a:r>
              <a:rPr lang="fa-IR" b="1" dirty="0" smtClean="0">
                <a:solidFill>
                  <a:schemeClr val="tx1"/>
                </a:solidFill>
                <a:cs typeface="B Lotus" pitchFamily="2" charset="-78"/>
              </a:rPr>
              <a:t>مقدمه دوم:</a:t>
            </a:r>
          </a:p>
          <a:p>
            <a:pPr marL="0" indent="0" algn="just" rtl="1">
              <a:lnSpc>
                <a:spcPct val="150000"/>
              </a:lnSpc>
              <a:buNone/>
            </a:pPr>
            <a:r>
              <a:rPr lang="fa-IR" sz="3200" b="1" dirty="0" smtClean="0">
                <a:solidFill>
                  <a:schemeClr val="tx1"/>
                </a:solidFill>
                <a:cs typeface="B Lotus" pitchFamily="2" charset="-78"/>
              </a:rPr>
              <a:t>وجود </a:t>
            </a:r>
            <a:r>
              <a:rPr lang="fa-IR" sz="3200" b="1" dirty="0">
                <a:solidFill>
                  <a:schemeClr val="tx1"/>
                </a:solidFill>
                <a:cs typeface="B Lotus" pitchFamily="2" charset="-78"/>
              </a:rPr>
              <a:t>نامحدود، هیچ مرتبه و موقعیتی برای وجود دیگری باقی نمی‌گذارد و الا اگر چیز دیگری موجود باشد به همان‌ اندازه وجود نامحدود را محدود می‌کند</a:t>
            </a:r>
            <a:r>
              <a:rPr lang="fa-IR" sz="3200" b="1" dirty="0" smtClean="0">
                <a:solidFill>
                  <a:schemeClr val="tx1"/>
                </a:solidFill>
                <a:cs typeface="B Lotus" pitchFamily="2" charset="-78"/>
              </a:rPr>
              <a:t>. +</a:t>
            </a:r>
            <a:endParaRPr lang="fa-IR" sz="3200" b="1" dirty="0">
              <a:solidFill>
                <a:schemeClr val="tx1"/>
              </a:solidFill>
              <a:cs typeface="B Lotus" pitchFamily="2" charset="-78"/>
            </a:endParaRPr>
          </a:p>
          <a:p>
            <a:pPr marL="0" indent="0" algn="just" rtl="1">
              <a:lnSpc>
                <a:spcPct val="150000"/>
              </a:lnSpc>
              <a:buNone/>
            </a:pPr>
            <a:r>
              <a:rPr lang="fa-IR" sz="3200" b="1" dirty="0">
                <a:solidFill>
                  <a:schemeClr val="tx1"/>
                </a:solidFill>
                <a:cs typeface="B Lotus" pitchFamily="2" charset="-78"/>
              </a:rPr>
              <a:t>مگر اینکه آن چیز </a:t>
            </a:r>
            <a:r>
              <a:rPr lang="fa-IR" sz="3200" b="1" dirty="0" smtClean="0">
                <a:solidFill>
                  <a:schemeClr val="tx1"/>
                </a:solidFill>
                <a:cs typeface="B Lotus" pitchFamily="2" charset="-78"/>
              </a:rPr>
              <a:t>وجودش </a:t>
            </a:r>
            <a:r>
              <a:rPr lang="fa-IR" sz="3200" b="1" dirty="0">
                <a:solidFill>
                  <a:schemeClr val="tx1"/>
                </a:solidFill>
                <a:cs typeface="B Lotus" pitchFamily="2" charset="-78"/>
              </a:rPr>
              <a:t>در برابر وجود نامحدود نباشد بلکه ظهور و بروزی از خود او باشد. (مانند نفس)</a:t>
            </a:r>
          </a:p>
          <a:p>
            <a:pPr algn="just" rtl="1">
              <a:lnSpc>
                <a:spcPct val="150000"/>
              </a:lnSpc>
            </a:pPr>
            <a:endParaRPr lang="en-US" dirty="0"/>
          </a:p>
        </p:txBody>
      </p:sp>
    </p:spTree>
    <p:extLst>
      <p:ext uri="{BB962C8B-B14F-4D97-AF65-F5344CB8AC3E}">
        <p14:creationId xmlns:p14="http://schemas.microsoft.com/office/powerpoint/2010/main" val="244540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B Lotus" pitchFamily="2" charset="-78"/>
              </a:rPr>
              <a:t>نتیجه</a:t>
            </a:r>
            <a:endParaRPr lang="en-US" dirty="0">
              <a:cs typeface="B Lotus" pitchFamily="2" charset="-78"/>
            </a:endParaRPr>
          </a:p>
        </p:txBody>
      </p:sp>
      <p:sp>
        <p:nvSpPr>
          <p:cNvPr id="4" name="Rectangle 3"/>
          <p:cNvSpPr/>
          <p:nvPr/>
        </p:nvSpPr>
        <p:spPr>
          <a:xfrm>
            <a:off x="899592" y="1700808"/>
            <a:ext cx="6984776" cy="3600986"/>
          </a:xfrm>
          <a:prstGeom prst="rect">
            <a:avLst/>
          </a:prstGeom>
        </p:spPr>
        <p:txBody>
          <a:bodyPr wrap="square">
            <a:spAutoFit/>
          </a:bodyPr>
          <a:lstStyle/>
          <a:p>
            <a:pPr algn="just" rtl="1">
              <a:lnSpc>
                <a:spcPct val="150000"/>
              </a:lnSpc>
            </a:pPr>
            <a:r>
              <a:rPr lang="fa-IR" sz="3600" b="1" u="sng" dirty="0">
                <a:cs typeface="B Lotus" pitchFamily="2" charset="-78"/>
              </a:rPr>
              <a:t>پس تمام موجودات ماسوی الله</a:t>
            </a:r>
            <a:r>
              <a:rPr lang="fa-IR" sz="3600" b="1" dirty="0">
                <a:cs typeface="B Lotus" pitchFamily="2" charset="-78"/>
              </a:rPr>
              <a:t>، وجودی مستقل در کنار او و چسبیده به او ندارند بلکه جلوه و ظهور و نمود او هستند. </a:t>
            </a:r>
            <a:endParaRPr lang="fa-IR" sz="3600" b="1" dirty="0" smtClean="0">
              <a:cs typeface="B Lotus" pitchFamily="2" charset="-78"/>
            </a:endParaRPr>
          </a:p>
          <a:p>
            <a:pPr algn="just" rtl="1">
              <a:lnSpc>
                <a:spcPct val="150000"/>
              </a:lnSpc>
            </a:pPr>
            <a:endParaRPr lang="fa-IR" sz="2000" b="1" dirty="0">
              <a:cs typeface="B Lotus" pitchFamily="2" charset="-78"/>
            </a:endParaRPr>
          </a:p>
          <a:p>
            <a:pPr algn="ctr" rtl="1">
              <a:lnSpc>
                <a:spcPct val="150000"/>
              </a:lnSpc>
            </a:pPr>
            <a:r>
              <a:rPr lang="fa-IR" sz="2400" b="1" dirty="0">
                <a:cs typeface="B Lotus" pitchFamily="2" charset="-78"/>
              </a:rPr>
              <a:t>عین او نیستند چون محدودند، غیر او نیستند چون او نامحدود است</a:t>
            </a:r>
            <a:endParaRPr lang="en-US" sz="2400" dirty="0">
              <a:cs typeface="B Lotus" pitchFamily="2" charset="-78"/>
            </a:endParaRPr>
          </a:p>
        </p:txBody>
      </p:sp>
    </p:spTree>
    <p:extLst>
      <p:ext uri="{BB962C8B-B14F-4D97-AF65-F5344CB8AC3E}">
        <p14:creationId xmlns:p14="http://schemas.microsoft.com/office/powerpoint/2010/main" val="3003725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155632" cy="838200"/>
          </a:xfrm>
        </p:spPr>
        <p:txBody>
          <a:bodyPr>
            <a:normAutofit/>
          </a:bodyPr>
          <a:lstStyle/>
          <a:p>
            <a:pPr algn="just" rtl="1"/>
            <a:r>
              <a:rPr lang="fa-IR" sz="4400" dirty="0" smtClean="0">
                <a:cs typeface="B Lotus" pitchFamily="2" charset="-78"/>
              </a:rPr>
              <a:t>معانی عینیت:</a:t>
            </a:r>
            <a:endParaRPr lang="en-US" sz="4400" dirty="0">
              <a:cs typeface="B Lotus" pitchFamily="2" charset="-78"/>
            </a:endParaRPr>
          </a:p>
        </p:txBody>
      </p:sp>
      <p:sp>
        <p:nvSpPr>
          <p:cNvPr id="2" name="Content Placeholder 1"/>
          <p:cNvSpPr>
            <a:spLocks noGrp="1"/>
          </p:cNvSpPr>
          <p:nvPr>
            <p:ph idx="1"/>
          </p:nvPr>
        </p:nvSpPr>
        <p:spPr>
          <a:xfrm>
            <a:off x="304800" y="1554162"/>
            <a:ext cx="8371656" cy="4525963"/>
          </a:xfrm>
        </p:spPr>
        <p:txBody>
          <a:bodyPr>
            <a:normAutofit fontScale="92500" lnSpcReduction="10000"/>
          </a:bodyPr>
          <a:lstStyle/>
          <a:p>
            <a:pPr marL="0" indent="0" algn="just" rtl="1">
              <a:lnSpc>
                <a:spcPct val="150000"/>
              </a:lnSpc>
              <a:buNone/>
            </a:pPr>
            <a:r>
              <a:rPr lang="fa-IR" b="1" dirty="0" smtClean="0">
                <a:solidFill>
                  <a:srgbClr val="C00000"/>
                </a:solidFill>
                <a:cs typeface="B Lotus" pitchFamily="2" charset="-78"/>
              </a:rPr>
              <a:t>عینیت عرفی </a:t>
            </a:r>
            <a:r>
              <a:rPr lang="fa-IR" b="1" dirty="0" smtClean="0">
                <a:cs typeface="B Lotus" pitchFamily="2" charset="-78"/>
              </a:rPr>
              <a:t>= تساوی از همه جهات</a:t>
            </a:r>
          </a:p>
          <a:p>
            <a:pPr marL="0" indent="0" algn="just" rtl="1">
              <a:lnSpc>
                <a:spcPct val="150000"/>
              </a:lnSpc>
              <a:buNone/>
            </a:pPr>
            <a:r>
              <a:rPr lang="fa-IR" b="1" dirty="0">
                <a:solidFill>
                  <a:srgbClr val="C00000"/>
                </a:solidFill>
                <a:cs typeface="B Lotus" pitchFamily="2" charset="-78"/>
              </a:rPr>
              <a:t>عینیت فلسف</a:t>
            </a:r>
            <a:r>
              <a:rPr lang="fa-IR" b="1" dirty="0" smtClean="0">
                <a:solidFill>
                  <a:srgbClr val="C00000"/>
                </a:solidFill>
                <a:cs typeface="B Lotus" pitchFamily="2" charset="-78"/>
              </a:rPr>
              <a:t>ی</a:t>
            </a:r>
            <a:r>
              <a:rPr lang="fa-IR" b="1" dirty="0" smtClean="0">
                <a:cs typeface="B Lotus" pitchFamily="2" charset="-78"/>
              </a:rPr>
              <a:t> = تساوی ماهوی </a:t>
            </a:r>
            <a:r>
              <a:rPr lang="fa-IR" sz="1700" b="1" dirty="0" smtClean="0">
                <a:cs typeface="B Lotus" pitchFamily="2" charset="-78"/>
              </a:rPr>
              <a:t>(آتش خارجی با آتش ذهنی)</a:t>
            </a:r>
          </a:p>
          <a:p>
            <a:pPr marL="0" indent="0" algn="just" rtl="1">
              <a:lnSpc>
                <a:spcPct val="150000"/>
              </a:lnSpc>
              <a:buNone/>
            </a:pPr>
            <a:r>
              <a:rPr lang="fa-IR" b="1" dirty="0">
                <a:solidFill>
                  <a:srgbClr val="C00000"/>
                </a:solidFill>
                <a:cs typeface="B Lotus" pitchFamily="2" charset="-78"/>
              </a:rPr>
              <a:t>عینیت قوه و فعل </a:t>
            </a:r>
            <a:r>
              <a:rPr lang="fa-IR" b="1" dirty="0" smtClean="0">
                <a:cs typeface="B Lotus" pitchFamily="2" charset="-78"/>
              </a:rPr>
              <a:t>= تساوی غایی </a:t>
            </a:r>
            <a:r>
              <a:rPr lang="fa-IR" sz="1700" b="1" dirty="0" smtClean="0">
                <a:cs typeface="B Lotus" pitchFamily="2" charset="-78"/>
              </a:rPr>
              <a:t>(هسته هلو و درخت هلو)</a:t>
            </a:r>
          </a:p>
          <a:p>
            <a:pPr marL="0" indent="0" algn="just" rtl="1">
              <a:lnSpc>
                <a:spcPct val="150000"/>
              </a:lnSpc>
              <a:buNone/>
            </a:pPr>
            <a:r>
              <a:rPr lang="fa-IR" b="1" dirty="0">
                <a:solidFill>
                  <a:srgbClr val="C00000"/>
                </a:solidFill>
                <a:cs typeface="B Lotus" pitchFamily="2" charset="-78"/>
              </a:rPr>
              <a:t>عینیت حمل </a:t>
            </a:r>
            <a:r>
              <a:rPr lang="fa-IR" b="1" dirty="0" smtClean="0">
                <a:cs typeface="B Lotus" pitchFamily="2" charset="-78"/>
              </a:rPr>
              <a:t>= تساوی در اصل وجود </a:t>
            </a:r>
            <a:r>
              <a:rPr lang="fa-IR" sz="1700" b="1" dirty="0" smtClean="0">
                <a:cs typeface="B Lotus" pitchFamily="2" charset="-78"/>
              </a:rPr>
              <a:t>(جزء آخر طیف رنگ زرد عین جزء اول آن است)</a:t>
            </a:r>
          </a:p>
          <a:p>
            <a:pPr marL="0" indent="0" algn="just" rtl="1">
              <a:lnSpc>
                <a:spcPct val="150000"/>
              </a:lnSpc>
              <a:buNone/>
            </a:pPr>
            <a:r>
              <a:rPr lang="fa-IR" b="1" dirty="0">
                <a:solidFill>
                  <a:srgbClr val="C00000"/>
                </a:solidFill>
                <a:cs typeface="B Lotus" pitchFamily="2" charset="-78"/>
              </a:rPr>
              <a:t>عینیت عرفان </a:t>
            </a:r>
            <a:r>
              <a:rPr lang="fa-IR" b="1" dirty="0" smtClean="0">
                <a:cs typeface="B Lotus" pitchFamily="2" charset="-78"/>
              </a:rPr>
              <a:t>= عینیت مطلق و مقید (لابشرط مقسمی)</a:t>
            </a:r>
          </a:p>
          <a:p>
            <a:pPr marL="0" indent="0" algn="ctr" rtl="1">
              <a:lnSpc>
                <a:spcPct val="150000"/>
              </a:lnSpc>
              <a:buNone/>
            </a:pPr>
            <a:r>
              <a:rPr lang="fa-IR" b="1" dirty="0" smtClean="0">
                <a:cs typeface="B Lotus" pitchFamily="2" charset="-78"/>
              </a:rPr>
              <a:t> </a:t>
            </a:r>
            <a:r>
              <a:rPr lang="fa-IR" sz="1700" b="1" dirty="0" smtClean="0">
                <a:cs typeface="B Lotus" pitchFamily="2" charset="-78"/>
              </a:rPr>
              <a:t>(زید و عمرو و بکر با وجود اینکه عین انسانند اما عین مقسم نیستند، مطلق در کلیه مراتب مقید حضور دارد)</a:t>
            </a:r>
            <a:endParaRPr lang="en-US" sz="1700" b="1" dirty="0">
              <a:cs typeface="B Lotus" pitchFamily="2" charset="-78"/>
            </a:endParaRPr>
          </a:p>
        </p:txBody>
      </p:sp>
    </p:spTree>
    <p:extLst>
      <p:ext uri="{BB962C8B-B14F-4D97-AF65-F5344CB8AC3E}">
        <p14:creationId xmlns:p14="http://schemas.microsoft.com/office/powerpoint/2010/main" val="2704644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2132856"/>
            <a:ext cx="6777317" cy="2592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prstClr val="white"/>
              </a:solidFill>
            </a:endParaRPr>
          </a:p>
        </p:txBody>
      </p:sp>
      <p:sp>
        <p:nvSpPr>
          <p:cNvPr id="2" name="Title 1"/>
          <p:cNvSpPr>
            <a:spLocks noGrp="1"/>
          </p:cNvSpPr>
          <p:nvPr>
            <p:ph type="title"/>
          </p:nvPr>
        </p:nvSpPr>
        <p:spPr>
          <a:xfrm>
            <a:off x="1187624" y="908720"/>
            <a:ext cx="7024744" cy="745152"/>
          </a:xfrm>
        </p:spPr>
        <p:txBody>
          <a:bodyPr>
            <a:normAutofit/>
          </a:bodyPr>
          <a:lstStyle/>
          <a:p>
            <a:pPr algn="r" rtl="1"/>
            <a:r>
              <a:rPr lang="fa-IR" b="1" dirty="0" smtClean="0">
                <a:solidFill>
                  <a:schemeClr val="tx1"/>
                </a:solidFill>
                <a:cs typeface="B Lotus" pitchFamily="2" charset="-78"/>
              </a:rPr>
              <a:t>مسائل بحث:</a:t>
            </a:r>
            <a:endParaRPr lang="en-US" sz="1200" b="1" dirty="0">
              <a:solidFill>
                <a:srgbClr val="C00000"/>
              </a:solidFill>
              <a:cs typeface="B Lotus" pitchFamily="2" charset="-78"/>
            </a:endParaRPr>
          </a:p>
        </p:txBody>
      </p:sp>
      <p:sp>
        <p:nvSpPr>
          <p:cNvPr id="3" name="Content Placeholder 2"/>
          <p:cNvSpPr>
            <a:spLocks noGrp="1"/>
          </p:cNvSpPr>
          <p:nvPr>
            <p:ph idx="1"/>
          </p:nvPr>
        </p:nvSpPr>
        <p:spPr>
          <a:xfrm>
            <a:off x="899592" y="2420888"/>
            <a:ext cx="6777317" cy="2520280"/>
          </a:xfrm>
        </p:spPr>
        <p:txBody>
          <a:bodyPr>
            <a:normAutofit/>
          </a:bodyPr>
          <a:lstStyle/>
          <a:p>
            <a:pPr algn="just" rtl="1">
              <a:buFont typeface="Wingdings" panose="05000000000000000000" pitchFamily="2" charset="2"/>
              <a:buChar char="§"/>
            </a:pPr>
            <a:r>
              <a:rPr lang="fa-IR" sz="3600" b="1" dirty="0" smtClean="0">
                <a:solidFill>
                  <a:schemeClr val="tx1"/>
                </a:solidFill>
                <a:cs typeface="B Lotus" pitchFamily="2" charset="-78"/>
              </a:rPr>
              <a:t>مدعای عرفان شیعی فقاهتی چیست؟</a:t>
            </a:r>
          </a:p>
          <a:p>
            <a:pPr algn="just" rtl="1">
              <a:buFont typeface="Wingdings" panose="05000000000000000000" pitchFamily="2" charset="2"/>
              <a:buChar char="§"/>
            </a:pPr>
            <a:r>
              <a:rPr lang="fa-IR" sz="3600" b="1" dirty="0" smtClean="0">
                <a:solidFill>
                  <a:schemeClr val="tx1"/>
                </a:solidFill>
                <a:cs typeface="B Lotus" pitchFamily="2" charset="-78"/>
              </a:rPr>
              <a:t>چه تمایزی با عرفان های دیگر دارد؟</a:t>
            </a:r>
          </a:p>
          <a:p>
            <a:pPr algn="just" rtl="1">
              <a:buFont typeface="Wingdings" panose="05000000000000000000" pitchFamily="2" charset="2"/>
              <a:buChar char="§"/>
            </a:pPr>
            <a:r>
              <a:rPr lang="fa-IR" sz="3600" b="1" dirty="0" smtClean="0">
                <a:solidFill>
                  <a:schemeClr val="tx1"/>
                </a:solidFill>
                <a:cs typeface="B Lotus" pitchFamily="2" charset="-78"/>
              </a:rPr>
              <a:t>چه ضرورتی دارد؟</a:t>
            </a:r>
            <a:endParaRPr lang="fa-IR" sz="3600" b="1" dirty="0">
              <a:solidFill>
                <a:schemeClr val="tx1"/>
              </a:solidFill>
              <a:cs typeface="B Lotus" pitchFamily="2" charset="-78"/>
            </a:endParaRPr>
          </a:p>
          <a:p>
            <a:pPr algn="just" rtl="1">
              <a:buFont typeface="Wingdings" panose="05000000000000000000" pitchFamily="2" charset="2"/>
              <a:buChar char="§"/>
            </a:pPr>
            <a:endParaRPr lang="fa-IR" sz="3600" b="1" dirty="0" smtClean="0">
              <a:solidFill>
                <a:schemeClr val="tx1"/>
              </a:solidFill>
              <a:cs typeface="B Lotus" pitchFamily="2" charset="-78"/>
            </a:endParaRPr>
          </a:p>
        </p:txBody>
      </p:sp>
    </p:spTree>
    <p:extLst>
      <p:ext uri="{BB962C8B-B14F-4D97-AF65-F5344CB8AC3E}">
        <p14:creationId xmlns:p14="http://schemas.microsoft.com/office/powerpoint/2010/main" val="37766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4128" y="1005800"/>
            <a:ext cx="2646072"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187624" y="908720"/>
            <a:ext cx="7024744" cy="745152"/>
          </a:xfrm>
        </p:spPr>
        <p:txBody>
          <a:bodyPr>
            <a:normAutofit/>
          </a:bodyPr>
          <a:lstStyle/>
          <a:p>
            <a:pPr algn="r" rtl="1"/>
            <a:r>
              <a:rPr lang="fa-IR" b="1" dirty="0" smtClean="0">
                <a:solidFill>
                  <a:schemeClr val="tx1"/>
                </a:solidFill>
                <a:cs typeface="B Lotus" pitchFamily="2" charset="-78"/>
              </a:rPr>
              <a:t>فرضیه بحث:</a:t>
            </a:r>
            <a:endParaRPr lang="en-US" sz="1200" b="1" dirty="0">
              <a:solidFill>
                <a:srgbClr val="C00000"/>
              </a:solidFill>
              <a:cs typeface="B Lotus" pitchFamily="2" charset="-78"/>
            </a:endParaRPr>
          </a:p>
        </p:txBody>
      </p:sp>
      <p:sp>
        <p:nvSpPr>
          <p:cNvPr id="3" name="Content Placeholder 2"/>
          <p:cNvSpPr>
            <a:spLocks noGrp="1"/>
          </p:cNvSpPr>
          <p:nvPr>
            <p:ph idx="1"/>
          </p:nvPr>
        </p:nvSpPr>
        <p:spPr>
          <a:xfrm>
            <a:off x="723536" y="2060848"/>
            <a:ext cx="7488832" cy="3096344"/>
          </a:xfrm>
          <a:ln>
            <a:solidFill>
              <a:srgbClr val="C00000"/>
            </a:solidFill>
          </a:ln>
        </p:spPr>
        <p:txBody>
          <a:bodyPr>
            <a:normAutofit/>
          </a:bodyPr>
          <a:lstStyle/>
          <a:p>
            <a:pPr marL="68580" indent="0" algn="just" rtl="1">
              <a:buNone/>
            </a:pPr>
            <a:r>
              <a:rPr lang="fa-IR" b="1" dirty="0" smtClean="0">
                <a:solidFill>
                  <a:srgbClr val="C00000"/>
                </a:solidFill>
                <a:cs typeface="B Lotus" pitchFamily="2" charset="-78"/>
              </a:rPr>
              <a:t>1. عرفان شیعی فقاهتی </a:t>
            </a:r>
            <a:r>
              <a:rPr lang="fa-IR" b="1" dirty="0" smtClean="0">
                <a:solidFill>
                  <a:schemeClr val="tx1"/>
                </a:solidFill>
                <a:cs typeface="B Lotus" pitchFamily="2" charset="-78"/>
              </a:rPr>
              <a:t>= دست یابی به شهود قلبی خداوند، از مجرای قلب معصوم، با التزام به دستورات شرع در کلیه سطوح آن</a:t>
            </a:r>
          </a:p>
          <a:p>
            <a:pPr marL="68580" indent="0" algn="just" rtl="1">
              <a:buNone/>
            </a:pPr>
            <a:endParaRPr lang="fa-IR" b="1" dirty="0">
              <a:solidFill>
                <a:schemeClr val="tx1"/>
              </a:solidFill>
              <a:cs typeface="B Lotus" pitchFamily="2" charset="-78"/>
            </a:endParaRPr>
          </a:p>
          <a:p>
            <a:pPr marL="68580" indent="0" algn="just" rtl="1">
              <a:buNone/>
            </a:pPr>
            <a:r>
              <a:rPr lang="fa-IR" b="1" dirty="0" smtClean="0">
                <a:solidFill>
                  <a:srgbClr val="C00000"/>
                </a:solidFill>
                <a:cs typeface="B Lotus" pitchFamily="2" charset="-78"/>
              </a:rPr>
              <a:t>2. عرفان شیعی فقاهتی،</a:t>
            </a:r>
            <a:r>
              <a:rPr lang="fa-IR" b="1" dirty="0" smtClean="0">
                <a:solidFill>
                  <a:schemeClr val="tx1"/>
                </a:solidFill>
                <a:cs typeface="B Lotus" pitchFamily="2" charset="-78"/>
              </a:rPr>
              <a:t> رقیب 10 نوع عرفان دیگر است.</a:t>
            </a:r>
          </a:p>
          <a:p>
            <a:pPr marL="68580" indent="0" algn="just" rtl="1">
              <a:buNone/>
            </a:pPr>
            <a:endParaRPr lang="fa-IR" b="1" dirty="0">
              <a:solidFill>
                <a:schemeClr val="tx1"/>
              </a:solidFill>
              <a:cs typeface="B Lotus" pitchFamily="2" charset="-78"/>
            </a:endParaRPr>
          </a:p>
          <a:p>
            <a:pPr marL="68580" indent="0" algn="just" rtl="1">
              <a:buNone/>
            </a:pPr>
            <a:r>
              <a:rPr lang="fa-IR" b="1" dirty="0" smtClean="0">
                <a:solidFill>
                  <a:srgbClr val="C00000"/>
                </a:solidFill>
                <a:cs typeface="B Lotus" pitchFamily="2" charset="-78"/>
              </a:rPr>
              <a:t>3. عرفان شیعی فقاهتی </a:t>
            </a:r>
            <a:r>
              <a:rPr lang="fa-IR" b="1" dirty="0" smtClean="0">
                <a:solidFill>
                  <a:schemeClr val="tx1"/>
                </a:solidFill>
                <a:cs typeface="B Lotus" pitchFamily="2" charset="-78"/>
              </a:rPr>
              <a:t>دعوت تمدنی دین و محصول نهایی نظام معرفتی، قانونی و فرهنگی دین است.</a:t>
            </a:r>
          </a:p>
        </p:txBody>
      </p:sp>
    </p:spTree>
    <p:extLst>
      <p:ext uri="{BB962C8B-B14F-4D97-AF65-F5344CB8AC3E}">
        <p14:creationId xmlns:p14="http://schemas.microsoft.com/office/powerpoint/2010/main" val="12056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2276872"/>
            <a:ext cx="4032448" cy="1368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7624" y="908720"/>
            <a:ext cx="7024744" cy="745152"/>
          </a:xfrm>
        </p:spPr>
        <p:txBody>
          <a:bodyPr>
            <a:normAutofit/>
          </a:bodyPr>
          <a:lstStyle/>
          <a:p>
            <a:pPr algn="r" rtl="1"/>
            <a:r>
              <a:rPr lang="fa-IR" b="1" dirty="0" smtClean="0">
                <a:solidFill>
                  <a:schemeClr val="tx1"/>
                </a:solidFill>
                <a:cs typeface="B Lotus" pitchFamily="2" charset="-78"/>
              </a:rPr>
              <a:t>توضیح: </a:t>
            </a:r>
            <a:r>
              <a:rPr lang="fa-IR" b="1" dirty="0" smtClean="0">
                <a:solidFill>
                  <a:srgbClr val="C00000"/>
                </a:solidFill>
                <a:cs typeface="B Lotus" pitchFamily="2" charset="-78"/>
              </a:rPr>
              <a:t>هویت عرفان</a:t>
            </a:r>
            <a:r>
              <a:rPr lang="fa-IR" sz="1200" b="1" dirty="0" smtClean="0">
                <a:solidFill>
                  <a:srgbClr val="C00000"/>
                </a:solidFill>
                <a:cs typeface="B Lotus" pitchFamily="2" charset="-78"/>
              </a:rPr>
              <a:t>(سند شماره یک)</a:t>
            </a:r>
            <a:endParaRPr lang="en-US" sz="1200" b="1" dirty="0">
              <a:solidFill>
                <a:srgbClr val="C00000"/>
              </a:solidFill>
              <a:cs typeface="B Lotus" pitchFamily="2" charset="-78"/>
            </a:endParaRPr>
          </a:p>
        </p:txBody>
      </p:sp>
      <p:sp>
        <p:nvSpPr>
          <p:cNvPr id="3" name="Content Placeholder 2"/>
          <p:cNvSpPr>
            <a:spLocks noGrp="1"/>
          </p:cNvSpPr>
          <p:nvPr>
            <p:ph idx="1"/>
          </p:nvPr>
        </p:nvSpPr>
        <p:spPr>
          <a:xfrm>
            <a:off x="899592" y="2420888"/>
            <a:ext cx="6777317" cy="4032448"/>
          </a:xfrm>
        </p:spPr>
        <p:txBody>
          <a:bodyPr>
            <a:normAutofit/>
          </a:bodyPr>
          <a:lstStyle/>
          <a:p>
            <a:pPr marL="68580" indent="0" algn="ctr" rtl="1">
              <a:buNone/>
            </a:pPr>
            <a:r>
              <a:rPr lang="fa-IR" sz="4000" b="1" dirty="0" smtClean="0">
                <a:solidFill>
                  <a:schemeClr val="tx1"/>
                </a:solidFill>
                <a:cs typeface="B Lotus" pitchFamily="2" charset="-78"/>
              </a:rPr>
              <a:t>خداشناسی قلبی </a:t>
            </a:r>
          </a:p>
          <a:p>
            <a:pPr marL="68580" indent="0" algn="ctr" rtl="1">
              <a:buNone/>
            </a:pPr>
            <a:r>
              <a:rPr lang="fa-IR" b="1" dirty="0" smtClean="0">
                <a:solidFill>
                  <a:schemeClr val="tx1"/>
                </a:solidFill>
                <a:cs typeface="B Lotus" pitchFamily="2" charset="-78"/>
              </a:rPr>
              <a:t>(تلاش برای رؤیت قلبی خداوند)</a:t>
            </a:r>
          </a:p>
          <a:p>
            <a:pPr marL="68580" indent="0" algn="ctr" rtl="1">
              <a:buNone/>
            </a:pPr>
            <a:endParaRPr lang="fa-IR" sz="4000" b="1" dirty="0">
              <a:solidFill>
                <a:schemeClr val="tx1"/>
              </a:solidFill>
              <a:cs typeface="B Lotus" pitchFamily="2" charset="-78"/>
            </a:endParaRPr>
          </a:p>
          <a:p>
            <a:pPr marL="68580" indent="0" algn="ctr" rtl="1">
              <a:buNone/>
            </a:pPr>
            <a:r>
              <a:rPr lang="fa-IR" sz="1700" b="1" dirty="0" smtClean="0">
                <a:solidFill>
                  <a:schemeClr val="tx1"/>
                </a:solidFill>
                <a:cs typeface="B Lotus" pitchFamily="2" charset="-78"/>
              </a:rPr>
              <a:t>قال الصادق علیه‌السلام:</a:t>
            </a:r>
          </a:p>
          <a:p>
            <a:pPr marL="68580" indent="0" algn="ctr" rtl="1">
              <a:buNone/>
            </a:pPr>
            <a:r>
              <a:rPr lang="fa-IR" sz="1700" b="1" dirty="0" smtClean="0">
                <a:solidFill>
                  <a:schemeClr val="tx1"/>
                </a:solidFill>
                <a:cs typeface="B Lotus" pitchFamily="2" charset="-78"/>
              </a:rPr>
              <a:t>أَنَّ </a:t>
            </a:r>
            <a:r>
              <a:rPr lang="fa-IR" sz="1700" b="1" dirty="0">
                <a:solidFill>
                  <a:schemeClr val="tx1"/>
                </a:solidFill>
                <a:cs typeface="B Lotus" pitchFamily="2" charset="-78"/>
              </a:rPr>
              <a:t>الرُّؤْيَةَ عَلَي‌ وَجْهَيْنِ: رُؤْيَةُ الْقَلْبِ وَ رُؤْيَةُ الْبَصَرِ</a:t>
            </a:r>
            <a:r>
              <a:rPr lang="fa-IR" sz="1700" b="1" dirty="0" smtClean="0">
                <a:solidFill>
                  <a:schemeClr val="tx1"/>
                </a:solidFill>
                <a:cs typeface="B Lotus" pitchFamily="2" charset="-78"/>
              </a:rPr>
              <a:t>؛</a:t>
            </a:r>
          </a:p>
          <a:p>
            <a:pPr marL="68580" indent="0" algn="ctr" rtl="1">
              <a:buNone/>
            </a:pPr>
            <a:r>
              <a:rPr lang="fa-IR" sz="1700" b="1" dirty="0" smtClean="0">
                <a:solidFill>
                  <a:schemeClr val="tx1"/>
                </a:solidFill>
                <a:cs typeface="B Lotus" pitchFamily="2" charset="-78"/>
              </a:rPr>
              <a:t>فَمَنْ </a:t>
            </a:r>
            <a:r>
              <a:rPr lang="fa-IR" sz="1700" b="1" dirty="0">
                <a:solidFill>
                  <a:schemeClr val="tx1"/>
                </a:solidFill>
                <a:cs typeface="B Lotus" pitchFamily="2" charset="-78"/>
              </a:rPr>
              <a:t>عَنَي‌ بِرُؤْيَةِ الْقَلْبِ فَهُوَ مُصِيبٌ،وَ مَنْ عَنَي‌ بِرُؤْيَةِ الْبَصَرِ فَقَدْ كَفَرَ بِاللَهِ وَ </a:t>
            </a:r>
            <a:r>
              <a:rPr lang="fa-IR" sz="1700" b="1" dirty="0" smtClean="0">
                <a:solidFill>
                  <a:schemeClr val="tx1"/>
                </a:solidFill>
                <a:cs typeface="B Lotus" pitchFamily="2" charset="-78"/>
              </a:rPr>
              <a:t>بِـَايَاتِهِ</a:t>
            </a:r>
          </a:p>
          <a:p>
            <a:pPr marL="68580" indent="0" algn="ctr" rtl="1">
              <a:buNone/>
            </a:pPr>
            <a:endParaRPr lang="fa-IR" sz="900" b="1" dirty="0" smtClean="0">
              <a:solidFill>
                <a:schemeClr val="tx1"/>
              </a:solidFill>
              <a:cs typeface="B Lotus" pitchFamily="2" charset="-78"/>
            </a:endParaRPr>
          </a:p>
          <a:p>
            <a:pPr marL="68580" indent="0" algn="ctr" rtl="1">
              <a:buNone/>
            </a:pPr>
            <a:r>
              <a:rPr lang="fa-IR" sz="2000" b="1" dirty="0" smtClean="0">
                <a:solidFill>
                  <a:schemeClr val="tx1"/>
                </a:solidFill>
                <a:cs typeface="B Lotus" pitchFamily="2" charset="-78"/>
              </a:rPr>
              <a:t>َلَكِنْ </a:t>
            </a:r>
            <a:r>
              <a:rPr lang="fa-IR" sz="2000" b="1" dirty="0">
                <a:solidFill>
                  <a:schemeClr val="tx1"/>
                </a:solidFill>
                <a:cs typeface="B Lotus" pitchFamily="2" charset="-78"/>
              </a:rPr>
              <a:t>رَأَتْهُ الْقُلُوبُ بِحَقَآئِقِ الإيمَانِ. </a:t>
            </a:r>
            <a:endParaRPr lang="fa-IR" sz="2000" b="1" dirty="0" smtClean="0">
              <a:solidFill>
                <a:schemeClr val="tx1"/>
              </a:solidFill>
              <a:cs typeface="B Lotus" pitchFamily="2" charset="-78"/>
            </a:endParaRPr>
          </a:p>
          <a:p>
            <a:pPr marL="68580" indent="0" algn="ctr" rtl="1">
              <a:buNone/>
            </a:pPr>
            <a:endParaRPr lang="fa-IR" sz="1100" b="1" dirty="0" smtClean="0">
              <a:solidFill>
                <a:schemeClr val="tx1"/>
              </a:solidFill>
              <a:cs typeface="B Lotus" pitchFamily="2" charset="-78"/>
            </a:endParaRPr>
          </a:p>
          <a:p>
            <a:pPr marL="68580" indent="0" algn="ctr" rtl="1">
              <a:buNone/>
            </a:pPr>
            <a:r>
              <a:rPr lang="fa-IR" sz="1200" b="1" dirty="0" smtClean="0">
                <a:solidFill>
                  <a:schemeClr val="tx1"/>
                </a:solidFill>
                <a:cs typeface="B Lotus" pitchFamily="2" charset="-78"/>
              </a:rPr>
              <a:t>(تفسیر برهان،‌ ج2 ص583 – بحار، ج4 ص54)</a:t>
            </a:r>
            <a:endParaRPr lang="fa-IR" sz="1200" b="1" dirty="0">
              <a:solidFill>
                <a:schemeClr val="tx1"/>
              </a:solidFill>
              <a:cs typeface="B Lotus" pitchFamily="2" charset="-78"/>
            </a:endParaRPr>
          </a:p>
          <a:p>
            <a:pPr algn="r" rtl="1"/>
            <a:endParaRPr lang="fa-IR" b="1" dirty="0" smtClean="0">
              <a:solidFill>
                <a:schemeClr val="tx1"/>
              </a:solidFill>
              <a:cs typeface="B Lotus" pitchFamily="2" charset="-78"/>
            </a:endParaRPr>
          </a:p>
        </p:txBody>
      </p:sp>
    </p:spTree>
    <p:extLst>
      <p:ext uri="{BB962C8B-B14F-4D97-AF65-F5344CB8AC3E}">
        <p14:creationId xmlns:p14="http://schemas.microsoft.com/office/powerpoint/2010/main" val="34541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1628800"/>
            <a:ext cx="5472608" cy="23042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043492" y="980728"/>
            <a:ext cx="6777317" cy="4851901"/>
          </a:xfrm>
        </p:spPr>
        <p:txBody>
          <a:bodyPr>
            <a:normAutofit/>
          </a:bodyPr>
          <a:lstStyle/>
          <a:p>
            <a:pPr marL="68580" indent="0" algn="r" rtl="1">
              <a:buNone/>
            </a:pPr>
            <a:r>
              <a:rPr lang="fa-IR" b="1" u="sng" dirty="0" smtClean="0">
                <a:solidFill>
                  <a:srgbClr val="C00000"/>
                </a:solidFill>
                <a:cs typeface="B Lotus" pitchFamily="2" charset="-78"/>
              </a:rPr>
              <a:t>زیرساخت مرکزی عرفان:</a:t>
            </a:r>
            <a:endParaRPr lang="fa-IR" b="1" u="sng" dirty="0">
              <a:solidFill>
                <a:srgbClr val="C00000"/>
              </a:solidFill>
              <a:cs typeface="B Lotus" pitchFamily="2" charset="-78"/>
            </a:endParaRPr>
          </a:p>
          <a:p>
            <a:pPr marL="68580" indent="0" algn="r" rtl="1">
              <a:buNone/>
            </a:pPr>
            <a:endParaRPr lang="fa-IR" b="1" dirty="0">
              <a:solidFill>
                <a:schemeClr val="tx1"/>
              </a:solidFill>
              <a:cs typeface="B Lotus" pitchFamily="2" charset="-78"/>
            </a:endParaRPr>
          </a:p>
          <a:p>
            <a:pPr marL="68580" indent="0" algn="ctr" rtl="1">
              <a:buNone/>
            </a:pPr>
            <a:r>
              <a:rPr lang="fa-IR" b="1" dirty="0" smtClean="0">
                <a:solidFill>
                  <a:schemeClr val="tx1"/>
                </a:solidFill>
                <a:cs typeface="B Lotus" pitchFamily="2" charset="-78"/>
              </a:rPr>
              <a:t>حقیقت داشتن عالم باطن، عالم غیب، عالم وحدت</a:t>
            </a:r>
          </a:p>
          <a:p>
            <a:pPr marL="68580" indent="0" algn="ctr" rtl="1">
              <a:buNone/>
            </a:pPr>
            <a:r>
              <a:rPr lang="fa-IR" b="1" dirty="0" smtClean="0">
                <a:solidFill>
                  <a:schemeClr val="tx1"/>
                </a:solidFill>
                <a:cs typeface="B Lotus" pitchFamily="2" charset="-78"/>
              </a:rPr>
              <a:t>+ </a:t>
            </a:r>
          </a:p>
          <a:p>
            <a:pPr marL="68580" indent="0" algn="ctr" rtl="1">
              <a:buNone/>
            </a:pPr>
            <a:r>
              <a:rPr lang="fa-IR" b="1" dirty="0" smtClean="0">
                <a:solidFill>
                  <a:schemeClr val="tx1"/>
                </a:solidFill>
                <a:cs typeface="B Lotus" pitchFamily="2" charset="-78"/>
              </a:rPr>
              <a:t>حقیقت داشتن احاطه آنها بر زندگی انسان و </a:t>
            </a:r>
          </a:p>
          <a:p>
            <a:pPr marL="68580" indent="0" algn="ctr" rtl="1">
              <a:buNone/>
            </a:pPr>
            <a:r>
              <a:rPr lang="fa-IR" b="1" dirty="0" err="1" smtClean="0">
                <a:solidFill>
                  <a:schemeClr val="tx1"/>
                </a:solidFill>
                <a:cs typeface="B Lotus" pitchFamily="2" charset="-78"/>
              </a:rPr>
              <a:t>سرنوشت‌سازی</a:t>
            </a:r>
            <a:r>
              <a:rPr lang="fa-IR" b="1" dirty="0" smtClean="0">
                <a:solidFill>
                  <a:schemeClr val="tx1"/>
                </a:solidFill>
                <a:cs typeface="B Lotus" pitchFamily="2" charset="-78"/>
              </a:rPr>
              <a:t> آنها برای انسان</a:t>
            </a:r>
          </a:p>
          <a:p>
            <a:pPr marL="68580" indent="0" algn="ctr" rtl="1">
              <a:buNone/>
            </a:pPr>
            <a:endParaRPr lang="fa-IR" b="1" dirty="0">
              <a:solidFill>
                <a:schemeClr val="tx1"/>
              </a:solidFill>
              <a:cs typeface="B Lotus" pitchFamily="2" charset="-78"/>
            </a:endParaRPr>
          </a:p>
          <a:p>
            <a:pPr marL="68580" indent="0" algn="ctr" rtl="1">
              <a:buNone/>
            </a:pPr>
            <a:endParaRPr lang="fa-IR" b="1" dirty="0" smtClean="0">
              <a:solidFill>
                <a:schemeClr val="tx1"/>
              </a:solidFill>
              <a:cs typeface="B Lotus" pitchFamily="2" charset="-78"/>
            </a:endParaRPr>
          </a:p>
          <a:p>
            <a:pPr marL="68580" indent="0" algn="ctr" rtl="1">
              <a:buNone/>
            </a:pPr>
            <a:r>
              <a:rPr lang="fa-IR" b="1" dirty="0" smtClean="0">
                <a:solidFill>
                  <a:schemeClr val="tx1"/>
                </a:solidFill>
                <a:cs typeface="B Lotus" pitchFamily="2" charset="-78"/>
              </a:rPr>
              <a:t>اتصال به توحید (وجود بینهایت)</a:t>
            </a:r>
          </a:p>
          <a:p>
            <a:endParaRPr lang="en-US" dirty="0"/>
          </a:p>
        </p:txBody>
      </p:sp>
    </p:spTree>
    <p:extLst>
      <p:ext uri="{BB962C8B-B14F-4D97-AF65-F5344CB8AC3E}">
        <p14:creationId xmlns:p14="http://schemas.microsoft.com/office/powerpoint/2010/main" val="4896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764704"/>
            <a:ext cx="1552018" cy="673144"/>
          </a:xfrm>
        </p:spPr>
        <p:txBody>
          <a:bodyPr>
            <a:normAutofit fontScale="90000"/>
          </a:bodyPr>
          <a:lstStyle/>
          <a:p>
            <a:pPr algn="r"/>
            <a:r>
              <a:rPr lang="fa-IR" b="1" dirty="0" smtClean="0">
                <a:cs typeface="B Lotus" pitchFamily="2" charset="-78"/>
              </a:rPr>
              <a:t>تعاریف:</a:t>
            </a:r>
            <a:endParaRPr lang="en-US" b="1" dirty="0">
              <a:cs typeface="B Lotus" pitchFamily="2" charset="-78"/>
            </a:endParaRPr>
          </a:p>
        </p:txBody>
      </p:sp>
      <p:sp>
        <p:nvSpPr>
          <p:cNvPr id="3" name="Content Placeholder 2"/>
          <p:cNvSpPr>
            <a:spLocks noGrp="1"/>
          </p:cNvSpPr>
          <p:nvPr>
            <p:ph idx="1"/>
          </p:nvPr>
        </p:nvSpPr>
        <p:spPr>
          <a:xfrm>
            <a:off x="1043550" y="1484784"/>
            <a:ext cx="7056900" cy="4896544"/>
          </a:xfrm>
          <a:ln>
            <a:solidFill>
              <a:srgbClr val="C00000"/>
            </a:solidFill>
          </a:ln>
        </p:spPr>
        <p:txBody>
          <a:bodyPr>
            <a:normAutofit fontScale="77500" lnSpcReduction="20000"/>
          </a:bodyPr>
          <a:lstStyle/>
          <a:p>
            <a:pPr marL="0" lvl="0" indent="0" algn="just" rtl="1">
              <a:lnSpc>
                <a:spcPct val="130000"/>
              </a:lnSpc>
              <a:spcBef>
                <a:spcPts val="0"/>
              </a:spcBef>
              <a:buClr>
                <a:srgbClr val="94C600"/>
              </a:buClr>
              <a:buNone/>
            </a:pPr>
            <a:r>
              <a:rPr lang="fa-IR" sz="2200" b="1" dirty="0" smtClean="0">
                <a:solidFill>
                  <a:srgbClr val="C00000"/>
                </a:solidFill>
                <a:cs typeface="B Lotus" pitchFamily="2" charset="-78"/>
              </a:rPr>
              <a:t>حکمت</a:t>
            </a:r>
            <a:r>
              <a:rPr lang="fa-IR" sz="2200" b="1" dirty="0" smtClean="0">
                <a:solidFill>
                  <a:srgbClr val="3E3D2D"/>
                </a:solidFill>
                <a:cs typeface="B Lotus" pitchFamily="2" charset="-78"/>
              </a:rPr>
              <a:t>= </a:t>
            </a:r>
            <a:r>
              <a:rPr lang="fa-IR" sz="2200" b="1" dirty="0" smtClean="0">
                <a:cs typeface="B Lotus" pitchFamily="2" charset="-78"/>
              </a:rPr>
              <a:t>الحكمه </a:t>
            </a:r>
            <a:r>
              <a:rPr lang="fa-IR" sz="2200" b="1" dirty="0">
                <a:cs typeface="B Lotus" pitchFamily="2" charset="-78"/>
              </a:rPr>
              <a:t>هي العلم </a:t>
            </a:r>
            <a:r>
              <a:rPr lang="fa-IR" sz="2200" b="1" dirty="0" smtClean="0">
                <a:cs typeface="B Lotus" pitchFamily="2" charset="-78"/>
              </a:rPr>
              <a:t>باعيان </a:t>
            </a:r>
            <a:r>
              <a:rPr lang="fa-IR" sz="2200" b="1" dirty="0">
                <a:cs typeface="B Lotus" pitchFamily="2" charset="-78"/>
              </a:rPr>
              <a:t>الاشياء علي ما هي عليه و العمل بمقتضاه.</a:t>
            </a:r>
            <a:endParaRPr lang="fa-IR" sz="2200" b="1" dirty="0" smtClean="0">
              <a:solidFill>
                <a:srgbClr val="3E3D2D"/>
              </a:solidFill>
              <a:cs typeface="B Lotus" pitchFamily="2" charset="-78"/>
            </a:endParaRPr>
          </a:p>
          <a:p>
            <a:pPr marL="0" lvl="0" indent="0" algn="just" rtl="1">
              <a:lnSpc>
                <a:spcPct val="130000"/>
              </a:lnSpc>
              <a:spcBef>
                <a:spcPts val="0"/>
              </a:spcBef>
              <a:buClr>
                <a:srgbClr val="94C600"/>
              </a:buClr>
              <a:buNone/>
            </a:pPr>
            <a:r>
              <a:rPr lang="fa-IR" sz="2200" b="1" dirty="0" smtClean="0">
                <a:solidFill>
                  <a:srgbClr val="C00000"/>
                </a:solidFill>
                <a:cs typeface="B Lotus" pitchFamily="2" charset="-78"/>
              </a:rPr>
              <a:t>عرفان</a:t>
            </a:r>
            <a:r>
              <a:rPr lang="fa-IR" sz="2200" b="1" dirty="0" smtClean="0">
                <a:solidFill>
                  <a:srgbClr val="3E3D2D"/>
                </a:solidFill>
                <a:cs typeface="B Lotus" pitchFamily="2" charset="-78"/>
              </a:rPr>
              <a:t>= معرفه الرب بتجلّیاته و کیفیه ظهورها و رجوعها</a:t>
            </a:r>
          </a:p>
          <a:p>
            <a:pPr marL="0" lvl="0" indent="0" algn="just" rtl="1">
              <a:lnSpc>
                <a:spcPct val="130000"/>
              </a:lnSpc>
              <a:spcBef>
                <a:spcPts val="0"/>
              </a:spcBef>
              <a:buClr>
                <a:srgbClr val="94C600"/>
              </a:buClr>
              <a:buNone/>
            </a:pPr>
            <a:endParaRPr lang="fa-IR" sz="1400" b="1" dirty="0" smtClean="0">
              <a:solidFill>
                <a:srgbClr val="3E3D2D"/>
              </a:solidFill>
              <a:cs typeface="B Lotus" pitchFamily="2" charset="-78"/>
            </a:endParaRPr>
          </a:p>
          <a:p>
            <a:pPr marL="0" lvl="0" indent="0" algn="ctr" rtl="1">
              <a:lnSpc>
                <a:spcPct val="130000"/>
              </a:lnSpc>
              <a:spcBef>
                <a:spcPts val="0"/>
              </a:spcBef>
              <a:buClr>
                <a:srgbClr val="94C600"/>
              </a:buClr>
              <a:buNone/>
            </a:pPr>
            <a:r>
              <a:rPr lang="fa-IR" sz="2200" b="1" dirty="0" smtClean="0">
                <a:solidFill>
                  <a:srgbClr val="C00000"/>
                </a:solidFill>
                <a:cs typeface="B Lotus" pitchFamily="2" charset="-78"/>
              </a:rPr>
              <a:t>حکمت‌وعرفان شیعی:</a:t>
            </a:r>
            <a:r>
              <a:rPr lang="fa-IR" sz="2200" b="1" dirty="0" smtClean="0">
                <a:solidFill>
                  <a:srgbClr val="3E3D2D"/>
                </a:solidFill>
                <a:cs typeface="B Lotus" pitchFamily="2" charset="-78"/>
              </a:rPr>
              <a:t> </a:t>
            </a:r>
          </a:p>
          <a:p>
            <a:pPr marL="0" lvl="0" indent="0" algn="ctr" rtl="1">
              <a:lnSpc>
                <a:spcPct val="130000"/>
              </a:lnSpc>
              <a:spcBef>
                <a:spcPts val="0"/>
              </a:spcBef>
              <a:buClr>
                <a:srgbClr val="94C600"/>
              </a:buClr>
              <a:buNone/>
            </a:pPr>
            <a:r>
              <a:rPr lang="fa-IR" sz="2200" b="1" dirty="0" smtClean="0">
                <a:solidFill>
                  <a:srgbClr val="3E3D2D"/>
                </a:solidFill>
                <a:cs typeface="B Lotus" pitchFamily="2" charset="-78"/>
              </a:rPr>
              <a:t>شناسایی برهانی و شهودی «نظام هستی» و </a:t>
            </a:r>
          </a:p>
          <a:p>
            <a:pPr marL="0" lvl="0" indent="0" algn="ctr" rtl="1">
              <a:lnSpc>
                <a:spcPct val="130000"/>
              </a:lnSpc>
              <a:spcBef>
                <a:spcPts val="0"/>
              </a:spcBef>
              <a:buClr>
                <a:srgbClr val="94C600"/>
              </a:buClr>
              <a:buNone/>
            </a:pPr>
            <a:r>
              <a:rPr lang="fa-IR" sz="2200" b="1" dirty="0" smtClean="0">
                <a:solidFill>
                  <a:srgbClr val="3E3D2D"/>
                </a:solidFill>
                <a:cs typeface="B Lotus" pitchFamily="2" charset="-78"/>
              </a:rPr>
              <a:t>کیفیت رابطه خالق و مخلوق و حرکت به سوی کمال </a:t>
            </a:r>
          </a:p>
          <a:p>
            <a:pPr marL="0" lvl="0" indent="0" algn="ctr" rtl="1">
              <a:lnSpc>
                <a:spcPct val="130000"/>
              </a:lnSpc>
              <a:spcBef>
                <a:spcPts val="0"/>
              </a:spcBef>
              <a:buClr>
                <a:srgbClr val="94C600"/>
              </a:buClr>
              <a:buNone/>
            </a:pPr>
            <a:r>
              <a:rPr lang="fa-IR" sz="2200" b="1" dirty="0" smtClean="0">
                <a:solidFill>
                  <a:srgbClr val="3E3D2D"/>
                </a:solidFill>
                <a:cs typeface="B Lotus" pitchFamily="2" charset="-78"/>
              </a:rPr>
              <a:t>با الهام از آموزه‌های شیعی</a:t>
            </a:r>
          </a:p>
          <a:p>
            <a:pPr marL="0" lvl="0" indent="0" algn="just" rtl="1">
              <a:spcBef>
                <a:spcPts val="0"/>
              </a:spcBef>
              <a:buClr>
                <a:srgbClr val="94C600"/>
              </a:buClr>
              <a:buNone/>
            </a:pPr>
            <a:endParaRPr lang="fa-IR" sz="2200" b="1" dirty="0" smtClean="0">
              <a:solidFill>
                <a:srgbClr val="3E3D2D"/>
              </a:solidFill>
              <a:cs typeface="B Lotus" pitchFamily="2" charset="-78"/>
            </a:endParaRPr>
          </a:p>
          <a:p>
            <a:pPr marL="0" lvl="0" indent="0" algn="just" rtl="1">
              <a:spcBef>
                <a:spcPts val="0"/>
              </a:spcBef>
              <a:buClr>
                <a:srgbClr val="94C600"/>
              </a:buClr>
              <a:buNone/>
            </a:pPr>
            <a:r>
              <a:rPr lang="fa-IR" sz="2000" b="1" u="sng" dirty="0" smtClean="0">
                <a:solidFill>
                  <a:srgbClr val="C00000"/>
                </a:solidFill>
                <a:cs typeface="B Lotus" pitchFamily="2" charset="-78"/>
              </a:rPr>
              <a:t>محورهای مرکزی فلسفه و عرفان:</a:t>
            </a:r>
          </a:p>
          <a:p>
            <a:pPr marL="0" lvl="0" indent="0" algn="just" rtl="1">
              <a:spcBef>
                <a:spcPts val="0"/>
              </a:spcBef>
              <a:buClr>
                <a:srgbClr val="94C600"/>
              </a:buClr>
              <a:buNone/>
            </a:pPr>
            <a:endParaRPr lang="fa-IR" sz="800" b="1" dirty="0" smtClean="0">
              <a:solidFill>
                <a:srgbClr val="3E3D2D"/>
              </a:solidFill>
              <a:cs typeface="B Lotus" pitchFamily="2" charset="-78"/>
            </a:endParaRPr>
          </a:p>
          <a:p>
            <a:pPr marL="180975" lvl="0" indent="0" algn="just" rtl="1">
              <a:spcBef>
                <a:spcPts val="0"/>
              </a:spcBef>
              <a:buClr>
                <a:srgbClr val="94C600"/>
              </a:buClr>
              <a:buNone/>
            </a:pPr>
            <a:r>
              <a:rPr lang="fa-IR" sz="2200" b="1" dirty="0" smtClean="0">
                <a:solidFill>
                  <a:srgbClr val="3E3D2D"/>
                </a:solidFill>
                <a:cs typeface="B Lotus" pitchFamily="2" charset="-78"/>
              </a:rPr>
              <a:t>1. تبیین هویت وجود و خصوصیات آن</a:t>
            </a:r>
          </a:p>
          <a:p>
            <a:pPr marL="180975" lvl="0" indent="0" algn="just" rtl="1">
              <a:spcBef>
                <a:spcPts val="0"/>
              </a:spcBef>
              <a:buClr>
                <a:srgbClr val="94C600"/>
              </a:buClr>
              <a:buNone/>
            </a:pPr>
            <a:r>
              <a:rPr lang="fa-IR" sz="2200" b="1" dirty="0" smtClean="0">
                <a:solidFill>
                  <a:srgbClr val="3E3D2D"/>
                </a:solidFill>
                <a:cs typeface="B Lotus" pitchFamily="2" charset="-78"/>
              </a:rPr>
              <a:t>2. تبیین هویت علت‌ومعلول و رابطه آنها</a:t>
            </a:r>
          </a:p>
          <a:p>
            <a:pPr marL="180975" lvl="0" indent="0" algn="just" rtl="1">
              <a:spcBef>
                <a:spcPts val="0"/>
              </a:spcBef>
              <a:buClr>
                <a:srgbClr val="94C600"/>
              </a:buClr>
              <a:buNone/>
            </a:pPr>
            <a:r>
              <a:rPr lang="fa-IR" sz="2200" b="1" dirty="0" smtClean="0">
                <a:solidFill>
                  <a:srgbClr val="3E3D2D"/>
                </a:solidFill>
                <a:cs typeface="B Lotus" pitchFamily="2" charset="-78"/>
              </a:rPr>
              <a:t>3. تبیین هویت علم‌وعالم‌ومعلوم و رابطه آنها</a:t>
            </a:r>
          </a:p>
          <a:p>
            <a:pPr marL="180975" lvl="0" indent="0" algn="just" rtl="1">
              <a:spcBef>
                <a:spcPts val="0"/>
              </a:spcBef>
              <a:buClr>
                <a:srgbClr val="94C600"/>
              </a:buClr>
              <a:buNone/>
            </a:pPr>
            <a:r>
              <a:rPr lang="fa-IR" sz="2200" b="1" dirty="0" smtClean="0">
                <a:solidFill>
                  <a:srgbClr val="3E3D2D"/>
                </a:solidFill>
                <a:cs typeface="B Lotus" pitchFamily="2" charset="-78"/>
              </a:rPr>
              <a:t>4. تبیین هویت حرکت در هستی</a:t>
            </a:r>
          </a:p>
          <a:p>
            <a:pPr marL="180975" lvl="0" indent="0" algn="just" rtl="1">
              <a:spcBef>
                <a:spcPts val="0"/>
              </a:spcBef>
              <a:buClr>
                <a:srgbClr val="94C600"/>
              </a:buClr>
              <a:buNone/>
            </a:pPr>
            <a:r>
              <a:rPr lang="fa-IR" sz="2200" b="1" dirty="0" smtClean="0">
                <a:solidFill>
                  <a:srgbClr val="3E3D2D"/>
                </a:solidFill>
                <a:cs typeface="B Lotus" pitchFamily="2" charset="-78"/>
              </a:rPr>
              <a:t>5. تبیین نظام عالَم</a:t>
            </a:r>
          </a:p>
          <a:p>
            <a:pPr marL="0" lvl="0" indent="0" algn="just" rtl="1">
              <a:spcBef>
                <a:spcPts val="0"/>
              </a:spcBef>
              <a:buClr>
                <a:srgbClr val="94C600"/>
              </a:buClr>
              <a:buNone/>
            </a:pPr>
            <a:r>
              <a:rPr lang="fa-IR" sz="2200" b="1" u="sng" dirty="0" smtClean="0">
                <a:solidFill>
                  <a:srgbClr val="C00000"/>
                </a:solidFill>
                <a:cs typeface="B Lotus" pitchFamily="2" charset="-78"/>
              </a:rPr>
              <a:t>خروجی‌ها در زندگی: </a:t>
            </a:r>
          </a:p>
          <a:p>
            <a:pPr marL="0" lvl="0" indent="0" algn="just" rtl="1">
              <a:spcBef>
                <a:spcPts val="0"/>
              </a:spcBef>
              <a:buClr>
                <a:srgbClr val="94C600"/>
              </a:buClr>
              <a:buNone/>
            </a:pPr>
            <a:endParaRPr lang="fa-IR" sz="900" b="1" u="sng" dirty="0" smtClean="0">
              <a:solidFill>
                <a:srgbClr val="C00000"/>
              </a:solidFill>
              <a:cs typeface="B Lotus" pitchFamily="2" charset="-78"/>
            </a:endParaRPr>
          </a:p>
          <a:p>
            <a:pPr marL="180975" lvl="0" indent="0" algn="just" rtl="1">
              <a:spcBef>
                <a:spcPts val="0"/>
              </a:spcBef>
              <a:buClr>
                <a:srgbClr val="94C600"/>
              </a:buClr>
              <a:buNone/>
            </a:pPr>
            <a:r>
              <a:rPr lang="fa-IR" sz="2200" b="1" dirty="0" smtClean="0">
                <a:solidFill>
                  <a:srgbClr val="3E3D2D"/>
                </a:solidFill>
                <a:cs typeface="B Lotus" pitchFamily="2" charset="-78"/>
              </a:rPr>
              <a:t>1. روش تعمیق آگاهی‌ها</a:t>
            </a:r>
          </a:p>
          <a:p>
            <a:pPr marL="180975" lvl="0" indent="0" algn="just" rtl="1">
              <a:spcBef>
                <a:spcPts val="0"/>
              </a:spcBef>
              <a:buClr>
                <a:srgbClr val="94C600"/>
              </a:buClr>
              <a:buNone/>
            </a:pPr>
            <a:r>
              <a:rPr lang="fa-IR" sz="2200" b="1" dirty="0" smtClean="0">
                <a:solidFill>
                  <a:srgbClr val="3E3D2D"/>
                </a:solidFill>
                <a:cs typeface="B Lotus" pitchFamily="2" charset="-78"/>
              </a:rPr>
              <a:t>2. </a:t>
            </a:r>
            <a:r>
              <a:rPr lang="fa-IR" sz="2200" b="1" dirty="0" err="1" smtClean="0">
                <a:solidFill>
                  <a:srgbClr val="3E3D2D"/>
                </a:solidFill>
                <a:cs typeface="B Lotus" pitchFamily="2" charset="-78"/>
              </a:rPr>
              <a:t>معرفت‌الله</a:t>
            </a:r>
            <a:r>
              <a:rPr lang="fa-IR" sz="2200" b="1" dirty="0" smtClean="0">
                <a:solidFill>
                  <a:srgbClr val="3E3D2D"/>
                </a:solidFill>
                <a:cs typeface="B Lotus" pitchFamily="2" charset="-78"/>
              </a:rPr>
              <a:t> و راه گسترش آن</a:t>
            </a:r>
          </a:p>
          <a:p>
            <a:pPr marL="180975" lvl="0" indent="0" algn="just" rtl="1">
              <a:spcBef>
                <a:spcPts val="0"/>
              </a:spcBef>
              <a:buClr>
                <a:srgbClr val="94C600"/>
              </a:buClr>
              <a:buNone/>
            </a:pPr>
            <a:r>
              <a:rPr lang="fa-IR" sz="2200" b="1" dirty="0" smtClean="0">
                <a:solidFill>
                  <a:srgbClr val="3E3D2D"/>
                </a:solidFill>
                <a:cs typeface="B Lotus" pitchFamily="2" charset="-78"/>
              </a:rPr>
              <a:t>3. هویت نبوت و ولایت</a:t>
            </a:r>
          </a:p>
          <a:p>
            <a:pPr marL="180975" lvl="0" indent="0" algn="just" rtl="1">
              <a:spcBef>
                <a:spcPts val="0"/>
              </a:spcBef>
              <a:buClr>
                <a:srgbClr val="94C600"/>
              </a:buClr>
              <a:buNone/>
            </a:pPr>
            <a:r>
              <a:rPr lang="fa-IR" sz="2200" b="1" dirty="0" smtClean="0">
                <a:solidFill>
                  <a:srgbClr val="3E3D2D"/>
                </a:solidFill>
                <a:cs typeface="B Lotus" pitchFamily="2" charset="-78"/>
              </a:rPr>
              <a:t>4. هویت معاد و موقعیت آن در هستی</a:t>
            </a:r>
          </a:p>
          <a:p>
            <a:pPr marL="180975" lvl="0" indent="0" algn="just" rtl="1">
              <a:spcBef>
                <a:spcPts val="0"/>
              </a:spcBef>
              <a:buClr>
                <a:srgbClr val="94C600"/>
              </a:buClr>
              <a:buNone/>
            </a:pPr>
            <a:r>
              <a:rPr lang="fa-IR" sz="2200" b="1" dirty="0" smtClean="0">
                <a:solidFill>
                  <a:srgbClr val="3E3D2D"/>
                </a:solidFill>
                <a:cs typeface="B Lotus" pitchFamily="2" charset="-78"/>
              </a:rPr>
              <a:t>5. فلسفه عملی فردی و اجتماعی </a:t>
            </a:r>
            <a:r>
              <a:rPr lang="fa-IR" sz="1600" b="1" dirty="0" smtClean="0">
                <a:solidFill>
                  <a:srgbClr val="3E3D2D"/>
                </a:solidFill>
                <a:cs typeface="B Lotus" pitchFamily="2" charset="-78"/>
              </a:rPr>
              <a:t>(اخلاقی، حقوقی، سیاسی)</a:t>
            </a:r>
          </a:p>
          <a:p>
            <a:pPr algn="just"/>
            <a:endParaRPr lang="en-US" b="1" dirty="0">
              <a:cs typeface="B Lotus" pitchFamily="2" charset="-78"/>
            </a:endParaRPr>
          </a:p>
        </p:txBody>
      </p:sp>
      <p:sp>
        <p:nvSpPr>
          <p:cNvPr id="4" name="Left Brace 3"/>
          <p:cNvSpPr/>
          <p:nvPr/>
        </p:nvSpPr>
        <p:spPr>
          <a:xfrm>
            <a:off x="3923928" y="5157192"/>
            <a:ext cx="288032" cy="108012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prstClr val="black"/>
                </a:solidFill>
              </a:ln>
              <a:solidFill>
                <a:prstClr val="black"/>
              </a:solidFill>
            </a:endParaRPr>
          </a:p>
        </p:txBody>
      </p:sp>
      <p:sp>
        <p:nvSpPr>
          <p:cNvPr id="5" name="TextBox 4"/>
          <p:cNvSpPr txBox="1"/>
          <p:nvPr/>
        </p:nvSpPr>
        <p:spPr>
          <a:xfrm>
            <a:off x="1259632" y="5512586"/>
            <a:ext cx="2664296" cy="307777"/>
          </a:xfrm>
          <a:prstGeom prst="rect">
            <a:avLst/>
          </a:prstGeom>
          <a:noFill/>
          <a:ln>
            <a:solidFill>
              <a:srgbClr val="C00000"/>
            </a:solidFill>
          </a:ln>
        </p:spPr>
        <p:txBody>
          <a:bodyPr wrap="square" rtlCol="0">
            <a:spAutoFit/>
          </a:bodyPr>
          <a:lstStyle/>
          <a:p>
            <a:pPr marL="180975" algn="r" rtl="1">
              <a:buClr>
                <a:srgbClr val="94C600"/>
              </a:buClr>
            </a:pPr>
            <a:r>
              <a:rPr lang="fa-IR" sz="1400" b="1" dirty="0" smtClean="0">
                <a:solidFill>
                  <a:srgbClr val="3E3D2D"/>
                </a:solidFill>
                <a:cs typeface="B Lotus" pitchFamily="2" charset="-78"/>
              </a:rPr>
              <a:t>دست‌یابی به زیرساخت‌های تمدن‌سازی</a:t>
            </a:r>
            <a:endParaRPr lang="en-US" sz="1400" b="1" dirty="0">
              <a:solidFill>
                <a:srgbClr val="3E3D2D"/>
              </a:solidFill>
              <a:cs typeface="B Lotus" pitchFamily="2" charset="-78"/>
            </a:endParaRPr>
          </a:p>
        </p:txBody>
      </p:sp>
    </p:spTree>
    <p:extLst>
      <p:ext uri="{BB962C8B-B14F-4D97-AF65-F5344CB8AC3E}">
        <p14:creationId xmlns:p14="http://schemas.microsoft.com/office/powerpoint/2010/main" val="3543785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97540" y="1052736"/>
            <a:ext cx="3446668" cy="57606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403648" y="1189762"/>
            <a:ext cx="6696744" cy="4247317"/>
          </a:xfrm>
          <a:prstGeom prst="rect">
            <a:avLst/>
          </a:prstGeom>
          <a:noFill/>
        </p:spPr>
        <p:txBody>
          <a:bodyPr wrap="square" rtlCol="0">
            <a:spAutoFit/>
          </a:bodyPr>
          <a:lstStyle/>
          <a:p>
            <a:pPr algn="ctr" rtl="1"/>
            <a:r>
              <a:rPr lang="en-US" sz="2000" b="1" dirty="0">
                <a:solidFill>
                  <a:prstClr val="black"/>
                </a:solidFill>
                <a:cs typeface="B Lotus" pitchFamily="2" charset="-78"/>
              </a:rPr>
              <a:t> </a:t>
            </a:r>
            <a:r>
              <a:rPr lang="fa-IR" sz="2000" b="1" dirty="0" smtClean="0">
                <a:solidFill>
                  <a:prstClr val="black"/>
                </a:solidFill>
                <a:cs typeface="B Lotus" pitchFamily="2" charset="-78"/>
              </a:rPr>
              <a:t> </a:t>
            </a:r>
            <a:r>
              <a:rPr lang="en-US" sz="2000" b="1" dirty="0" smtClean="0">
                <a:solidFill>
                  <a:prstClr val="black"/>
                </a:solidFill>
                <a:cs typeface="B Lotus" pitchFamily="2" charset="-78"/>
              </a:rPr>
              <a:t>]</a:t>
            </a:r>
            <a:r>
              <a:rPr lang="fa-IR" sz="2000" b="1" dirty="0" smtClean="0">
                <a:solidFill>
                  <a:prstClr val="black"/>
                </a:solidFill>
                <a:cs typeface="B Lotus" pitchFamily="2" charset="-78"/>
              </a:rPr>
              <a:t>وحی* </a:t>
            </a:r>
            <a:r>
              <a:rPr lang="fa-IR" b="1" dirty="0" smtClean="0">
                <a:solidFill>
                  <a:prstClr val="black"/>
                </a:solidFill>
                <a:cs typeface="B Lotus" pitchFamily="2" charset="-78"/>
              </a:rPr>
              <a:t>(فلسفه + عرفان</a:t>
            </a:r>
            <a:r>
              <a:rPr lang="en-US" b="1" dirty="0" smtClean="0">
                <a:solidFill>
                  <a:prstClr val="black"/>
                </a:solidFill>
                <a:cs typeface="B Lotus" pitchFamily="2" charset="-78"/>
              </a:rPr>
              <a:t> </a:t>
            </a:r>
            <a:r>
              <a:rPr lang="fa-IR" b="1" dirty="0" smtClean="0">
                <a:solidFill>
                  <a:prstClr val="black"/>
                </a:solidFill>
                <a:cs typeface="B Lotus" pitchFamily="2" charset="-78"/>
              </a:rPr>
              <a:t>)</a:t>
            </a:r>
            <a:r>
              <a:rPr lang="en-US" b="1" dirty="0" smtClean="0">
                <a:solidFill>
                  <a:prstClr val="black"/>
                </a:solidFill>
                <a:cs typeface="B Lotus" pitchFamily="2" charset="-78"/>
              </a:rPr>
              <a:t>f[</a:t>
            </a:r>
            <a:r>
              <a:rPr lang="fa-IR" b="1" dirty="0" smtClean="0">
                <a:solidFill>
                  <a:prstClr val="black"/>
                </a:solidFill>
                <a:cs typeface="B Lotus" pitchFamily="2" charset="-78"/>
              </a:rPr>
              <a:t> = حکمت متعالیه</a:t>
            </a:r>
          </a:p>
          <a:p>
            <a:pPr algn="just" rtl="1"/>
            <a:endParaRPr lang="fa-IR" b="1" dirty="0" smtClean="0">
              <a:solidFill>
                <a:prstClr val="black"/>
              </a:solidFill>
              <a:cs typeface="B Lotus" pitchFamily="2" charset="-78"/>
            </a:endParaRPr>
          </a:p>
          <a:p>
            <a:pPr algn="just" rtl="1"/>
            <a:r>
              <a:rPr lang="fa-IR" b="1" dirty="0" smtClean="0">
                <a:solidFill>
                  <a:srgbClr val="C00000"/>
                </a:solidFill>
                <a:cs typeface="B Lotus" pitchFamily="2" charset="-78"/>
              </a:rPr>
              <a:t>خروجی‌های حکمت متعالیه:</a:t>
            </a:r>
            <a:r>
              <a:rPr lang="fa-IR" b="1" dirty="0" smtClean="0">
                <a:solidFill>
                  <a:prstClr val="black"/>
                </a:solidFill>
                <a:cs typeface="B Lotus" pitchFamily="2" charset="-78"/>
              </a:rPr>
              <a:t> </a:t>
            </a:r>
          </a:p>
          <a:p>
            <a:pPr algn="just" rtl="1"/>
            <a:endParaRPr lang="fa-IR" b="1" dirty="0" smtClean="0">
              <a:solidFill>
                <a:prstClr val="black"/>
              </a:solidFill>
              <a:cs typeface="B Lotus" pitchFamily="2" charset="-78"/>
            </a:endParaRPr>
          </a:p>
          <a:p>
            <a:pPr marL="342900" indent="-342900" algn="just" rtl="1">
              <a:buFont typeface="+mj-lt"/>
              <a:buAutoNum type="arabicPeriod"/>
            </a:pPr>
            <a:r>
              <a:rPr lang="fa-IR" b="1" dirty="0" smtClean="0">
                <a:solidFill>
                  <a:prstClr val="black"/>
                </a:solidFill>
                <a:cs typeface="B Lotus" pitchFamily="2" charset="-78"/>
              </a:rPr>
              <a:t>مبانی فلسفه اخلاق اسلامی</a:t>
            </a:r>
          </a:p>
          <a:p>
            <a:pPr marL="342900" indent="-342900" algn="just" rtl="1">
              <a:buFont typeface="+mj-lt"/>
              <a:buAutoNum type="arabicPeriod"/>
            </a:pPr>
            <a:r>
              <a:rPr lang="fa-IR" b="1" dirty="0" smtClean="0">
                <a:solidFill>
                  <a:prstClr val="black"/>
                </a:solidFill>
                <a:cs typeface="B Lotus" pitchFamily="2" charset="-78"/>
              </a:rPr>
              <a:t>فلسفه حقوق اسلامی</a:t>
            </a:r>
          </a:p>
          <a:p>
            <a:pPr marL="342900" indent="-342900" algn="just" rtl="1">
              <a:buFont typeface="+mj-lt"/>
              <a:buAutoNum type="arabicPeriod"/>
            </a:pPr>
            <a:r>
              <a:rPr lang="fa-IR" b="1" dirty="0" smtClean="0">
                <a:solidFill>
                  <a:prstClr val="black"/>
                </a:solidFill>
                <a:cs typeface="B Lotus" pitchFamily="2" charset="-78"/>
              </a:rPr>
              <a:t>فلسفه سیاست اسلامی</a:t>
            </a:r>
          </a:p>
          <a:p>
            <a:pPr marL="342900" indent="-342900" algn="just" rtl="1">
              <a:buFont typeface="+mj-lt"/>
              <a:buAutoNum type="arabicPeriod"/>
            </a:pPr>
            <a:r>
              <a:rPr lang="fa-IR" b="1" dirty="0" smtClean="0">
                <a:solidFill>
                  <a:prstClr val="black"/>
                </a:solidFill>
                <a:cs typeface="B Lotus" pitchFamily="2" charset="-78"/>
              </a:rPr>
              <a:t>مبانی انسان‌شناسانه</a:t>
            </a:r>
          </a:p>
          <a:p>
            <a:pPr marL="342900" indent="-342900" algn="just" rtl="1">
              <a:buFont typeface="+mj-lt"/>
              <a:buAutoNum type="arabicPeriod"/>
            </a:pPr>
            <a:r>
              <a:rPr lang="fa-IR" b="1" dirty="0" smtClean="0">
                <a:solidFill>
                  <a:prstClr val="black"/>
                </a:solidFill>
                <a:cs typeface="B Lotus" pitchFamily="2" charset="-78"/>
              </a:rPr>
              <a:t>مبانی جامعه‌شناسانه</a:t>
            </a:r>
          </a:p>
          <a:p>
            <a:pPr marL="342900" indent="-342900" algn="just" rtl="1">
              <a:buFont typeface="+mj-lt"/>
              <a:buAutoNum type="arabicPeriod"/>
            </a:pPr>
            <a:r>
              <a:rPr lang="fa-IR" b="1" dirty="0" smtClean="0">
                <a:solidFill>
                  <a:prstClr val="black"/>
                </a:solidFill>
                <a:cs typeface="B Lotus" pitchFamily="2" charset="-78"/>
              </a:rPr>
              <a:t>مبانی تربیتی</a:t>
            </a:r>
          </a:p>
          <a:p>
            <a:pPr marL="342900" indent="-342900" algn="just" rtl="1">
              <a:buFont typeface="+mj-lt"/>
              <a:buAutoNum type="arabicPeriod"/>
            </a:pPr>
            <a:r>
              <a:rPr lang="fa-IR" b="1" dirty="0" smtClean="0">
                <a:solidFill>
                  <a:prstClr val="black"/>
                </a:solidFill>
                <a:cs typeface="B Lotus" pitchFamily="2" charset="-78"/>
              </a:rPr>
              <a:t>مبانی آموزشی</a:t>
            </a:r>
          </a:p>
          <a:p>
            <a:pPr marL="342900" indent="-342900" algn="just" rtl="1">
              <a:buFont typeface="+mj-lt"/>
              <a:buAutoNum type="arabicPeriod"/>
            </a:pPr>
            <a:r>
              <a:rPr lang="fa-IR" b="1" dirty="0" smtClean="0">
                <a:solidFill>
                  <a:prstClr val="black"/>
                </a:solidFill>
                <a:cs typeface="B Lotus" pitchFamily="2" charset="-78"/>
              </a:rPr>
              <a:t>فلسفه هنر</a:t>
            </a:r>
          </a:p>
          <a:p>
            <a:pPr marL="342900" indent="-342900" algn="just" rtl="1">
              <a:buFont typeface="+mj-lt"/>
              <a:buAutoNum type="arabicPeriod"/>
            </a:pPr>
            <a:r>
              <a:rPr lang="fa-IR" b="1" dirty="0" smtClean="0">
                <a:solidFill>
                  <a:prstClr val="black"/>
                </a:solidFill>
                <a:cs typeface="B Lotus" pitchFamily="2" charset="-78"/>
              </a:rPr>
              <a:t>مبانی معرفت‌شناسانه</a:t>
            </a:r>
          </a:p>
          <a:p>
            <a:pPr marL="342900" indent="-342900" algn="just" rtl="1">
              <a:buFont typeface="+mj-lt"/>
              <a:buAutoNum type="arabicPeriod"/>
            </a:pPr>
            <a:r>
              <a:rPr lang="fa-IR" b="1" dirty="0" smtClean="0">
                <a:solidFill>
                  <a:prstClr val="black"/>
                </a:solidFill>
                <a:cs typeface="B Lotus" pitchFamily="2" charset="-78"/>
              </a:rPr>
              <a:t>فلسفه فرهنگ </a:t>
            </a:r>
          </a:p>
          <a:p>
            <a:pPr marL="342900" indent="-342900" algn="just" rtl="1">
              <a:buFont typeface="+mj-lt"/>
              <a:buAutoNum type="arabicPeriod"/>
            </a:pPr>
            <a:r>
              <a:rPr lang="fa-IR" b="1" dirty="0" smtClean="0">
                <a:solidFill>
                  <a:prstClr val="black"/>
                </a:solidFill>
                <a:cs typeface="B Lotus" pitchFamily="2" charset="-78"/>
              </a:rPr>
              <a:t>فلسفه تمدن</a:t>
            </a:r>
            <a:endParaRPr lang="en-US" b="1" dirty="0">
              <a:solidFill>
                <a:prstClr val="black"/>
              </a:solidFill>
              <a:cs typeface="B Lotus" pitchFamily="2" charset="-78"/>
            </a:endParaRPr>
          </a:p>
        </p:txBody>
      </p:sp>
      <p:sp>
        <p:nvSpPr>
          <p:cNvPr id="7" name="TextBox 6"/>
          <p:cNvSpPr txBox="1"/>
          <p:nvPr/>
        </p:nvSpPr>
        <p:spPr>
          <a:xfrm>
            <a:off x="1043608" y="5301208"/>
            <a:ext cx="2921035" cy="646331"/>
          </a:xfrm>
          <a:prstGeom prst="rect">
            <a:avLst/>
          </a:prstGeom>
          <a:noFill/>
          <a:ln>
            <a:solidFill>
              <a:srgbClr val="C00000"/>
            </a:solidFill>
          </a:ln>
        </p:spPr>
        <p:txBody>
          <a:bodyPr wrap="square" rtlCol="0">
            <a:spAutoFit/>
          </a:bodyPr>
          <a:lstStyle/>
          <a:p>
            <a:pPr algn="ctr"/>
            <a:r>
              <a:rPr lang="fa-IR" b="1" dirty="0" smtClean="0">
                <a:solidFill>
                  <a:srgbClr val="C00000"/>
                </a:solidFill>
                <a:cs typeface="B Lotus" pitchFamily="2" charset="-78"/>
              </a:rPr>
              <a:t>کارکرد خاص عرفان:</a:t>
            </a:r>
          </a:p>
          <a:p>
            <a:pPr algn="ctr"/>
            <a:r>
              <a:rPr lang="fa-IR" b="1" dirty="0" smtClean="0">
                <a:solidFill>
                  <a:prstClr val="black"/>
                </a:solidFill>
                <a:cs typeface="B Lotus" pitchFamily="2" charset="-78"/>
              </a:rPr>
              <a:t>ارائه کیفیت </a:t>
            </a:r>
            <a:r>
              <a:rPr lang="fa-IR" b="1" smtClean="0">
                <a:solidFill>
                  <a:prstClr val="black"/>
                </a:solidFill>
                <a:cs typeface="B Lotus" pitchFamily="2" charset="-78"/>
              </a:rPr>
              <a:t>حرکت انسان در عوالم</a:t>
            </a:r>
            <a:endParaRPr lang="en-US" b="1" dirty="0">
              <a:solidFill>
                <a:prstClr val="black"/>
              </a:solidFill>
              <a:cs typeface="B Lotus"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645136">
            <a:off x="2156194" y="3235210"/>
            <a:ext cx="2537072" cy="531231"/>
          </a:xfrm>
          <a:prstGeom prst="rect">
            <a:avLst/>
          </a:prstGeom>
        </p:spPr>
      </p:pic>
      <p:sp>
        <p:nvSpPr>
          <p:cNvPr id="6" name="TextBox 5"/>
          <p:cNvSpPr txBox="1"/>
          <p:nvPr/>
        </p:nvSpPr>
        <p:spPr>
          <a:xfrm>
            <a:off x="4572000" y="2668850"/>
            <a:ext cx="864096" cy="400110"/>
          </a:xfrm>
          <a:prstGeom prst="rect">
            <a:avLst/>
          </a:prstGeom>
          <a:noFill/>
        </p:spPr>
        <p:txBody>
          <a:bodyPr wrap="square" rtlCol="1">
            <a:spAutoFit/>
          </a:bodyPr>
          <a:lstStyle/>
          <a:p>
            <a:pPr algn="ctr"/>
            <a:r>
              <a:rPr lang="fa-IR" sz="2000" b="1" dirty="0" smtClean="0">
                <a:solidFill>
                  <a:prstClr val="black"/>
                </a:solidFill>
                <a:cs typeface="B Lotus" pitchFamily="2" charset="-78"/>
              </a:rPr>
              <a:t>فلسفه</a:t>
            </a:r>
            <a:endParaRPr lang="fa-IR" sz="2000" b="1" dirty="0">
              <a:solidFill>
                <a:prstClr val="black"/>
              </a:solidFill>
              <a:cs typeface="B Lotus" pitchFamily="2" charset="-78"/>
            </a:endParaRPr>
          </a:p>
        </p:txBody>
      </p:sp>
      <p:sp>
        <p:nvSpPr>
          <p:cNvPr id="9" name="TextBox 8"/>
          <p:cNvSpPr txBox="1"/>
          <p:nvPr/>
        </p:nvSpPr>
        <p:spPr>
          <a:xfrm>
            <a:off x="3059832" y="1916832"/>
            <a:ext cx="864096" cy="400110"/>
          </a:xfrm>
          <a:prstGeom prst="rect">
            <a:avLst/>
          </a:prstGeom>
          <a:noFill/>
        </p:spPr>
        <p:txBody>
          <a:bodyPr wrap="square" rtlCol="1">
            <a:spAutoFit/>
          </a:bodyPr>
          <a:lstStyle/>
          <a:p>
            <a:pPr algn="ctr"/>
            <a:r>
              <a:rPr lang="fa-IR" sz="2000" b="1" dirty="0" smtClean="0">
                <a:solidFill>
                  <a:srgbClr val="C00000"/>
                </a:solidFill>
                <a:cs typeface="B Lotus" pitchFamily="2" charset="-78"/>
              </a:rPr>
              <a:t>عرفان</a:t>
            </a:r>
            <a:endParaRPr lang="fa-IR" sz="2000" b="1" dirty="0">
              <a:solidFill>
                <a:srgbClr val="C00000"/>
              </a:solidFill>
              <a:cs typeface="B Lotus" pitchFamily="2" charset="-78"/>
            </a:endParaRPr>
          </a:p>
        </p:txBody>
      </p:sp>
      <p:sp>
        <p:nvSpPr>
          <p:cNvPr id="10" name="TextBox 9"/>
          <p:cNvSpPr txBox="1"/>
          <p:nvPr/>
        </p:nvSpPr>
        <p:spPr>
          <a:xfrm>
            <a:off x="611560" y="2580873"/>
            <a:ext cx="1512168" cy="400110"/>
          </a:xfrm>
          <a:prstGeom prst="rect">
            <a:avLst/>
          </a:prstGeom>
          <a:noFill/>
        </p:spPr>
        <p:txBody>
          <a:bodyPr wrap="square" rtlCol="1">
            <a:spAutoFit/>
          </a:bodyPr>
          <a:lstStyle/>
          <a:p>
            <a:pPr algn="ctr"/>
            <a:r>
              <a:rPr lang="fa-IR" sz="2000" b="1" dirty="0" smtClean="0">
                <a:solidFill>
                  <a:prstClr val="black"/>
                </a:solidFill>
                <a:cs typeface="B Lotus" pitchFamily="2" charset="-78"/>
              </a:rPr>
              <a:t>نقشه راه تمدنی</a:t>
            </a:r>
            <a:endParaRPr lang="fa-IR" sz="2000" b="1" dirty="0">
              <a:solidFill>
                <a:prstClr val="black"/>
              </a:solidFill>
              <a:cs typeface="B Lotus" pitchFamily="2" charset="-78"/>
            </a:endParaRPr>
          </a:p>
        </p:txBody>
      </p:sp>
      <p:cxnSp>
        <p:nvCxnSpPr>
          <p:cNvPr id="12" name="Straight Arrow Connector 11"/>
          <p:cNvCxnSpPr/>
          <p:nvPr/>
        </p:nvCxnSpPr>
        <p:spPr>
          <a:xfrm flipH="1">
            <a:off x="3643908" y="2660006"/>
            <a:ext cx="100811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50084" y="2830812"/>
            <a:ext cx="100811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643908" y="2947166"/>
            <a:ext cx="100811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35896" y="3117206"/>
            <a:ext cx="100811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23728" y="2571382"/>
            <a:ext cx="1037849" cy="14914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123728" y="2780928"/>
            <a:ext cx="1037849" cy="20005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123728" y="2741405"/>
            <a:ext cx="100811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123728" y="2780928"/>
            <a:ext cx="100811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80728"/>
            <a:ext cx="6777317" cy="4851901"/>
          </a:xfrm>
        </p:spPr>
        <p:txBody>
          <a:bodyPr>
            <a:normAutofit/>
          </a:bodyPr>
          <a:lstStyle/>
          <a:p>
            <a:pPr marL="68580" indent="0" algn="r" rtl="1">
              <a:buNone/>
            </a:pPr>
            <a:r>
              <a:rPr lang="fa-IR" b="1" u="sng" dirty="0">
                <a:solidFill>
                  <a:srgbClr val="C00000"/>
                </a:solidFill>
                <a:cs typeface="B Lotus" pitchFamily="2" charset="-78"/>
              </a:rPr>
              <a:t>هویت علم </a:t>
            </a:r>
            <a:r>
              <a:rPr lang="fa-IR" b="1" u="sng" dirty="0" smtClean="0">
                <a:solidFill>
                  <a:srgbClr val="C00000"/>
                </a:solidFill>
                <a:cs typeface="B Lotus" pitchFamily="2" charset="-78"/>
              </a:rPr>
              <a:t>عرفان شیعی فقاهتی:</a:t>
            </a:r>
            <a:endParaRPr lang="fa-IR" b="1" u="sng" dirty="0">
              <a:solidFill>
                <a:srgbClr val="C00000"/>
              </a:solidFill>
              <a:cs typeface="B Lotus" pitchFamily="2" charset="-78"/>
            </a:endParaRPr>
          </a:p>
          <a:p>
            <a:pPr algn="r" rtl="1"/>
            <a:r>
              <a:rPr lang="fa-IR" b="1" dirty="0">
                <a:solidFill>
                  <a:schemeClr val="tx1"/>
                </a:solidFill>
                <a:cs typeface="B Lotus" pitchFamily="2" charset="-78"/>
              </a:rPr>
              <a:t>توصیف، تحلیل و سنجش مشاهدات قلبی، با عقل و </a:t>
            </a:r>
            <a:r>
              <a:rPr lang="fa-IR" b="1" dirty="0" smtClean="0">
                <a:solidFill>
                  <a:schemeClr val="tx1"/>
                </a:solidFill>
                <a:cs typeface="B Lotus" pitchFamily="2" charset="-78"/>
              </a:rPr>
              <a:t>نقل </a:t>
            </a:r>
            <a:r>
              <a:rPr lang="fa-IR" sz="1000" b="1" dirty="0" smtClean="0">
                <a:solidFill>
                  <a:schemeClr val="tx1"/>
                </a:solidFill>
                <a:cs typeface="B Lotus" pitchFamily="2" charset="-78"/>
              </a:rPr>
              <a:t>(سند شماره دو)</a:t>
            </a:r>
            <a:endParaRPr lang="fa-IR" sz="1000" b="1" dirty="0">
              <a:solidFill>
                <a:schemeClr val="tx1"/>
              </a:solidFill>
              <a:cs typeface="B Lotus" pitchFamily="2" charset="-78"/>
            </a:endParaRPr>
          </a:p>
          <a:p>
            <a:pPr marL="68580" indent="0" algn="r" rtl="1">
              <a:buNone/>
            </a:pPr>
            <a:endParaRPr lang="fa-IR" b="1" dirty="0">
              <a:solidFill>
                <a:schemeClr val="tx1"/>
              </a:solidFill>
              <a:cs typeface="B Lotus" pitchFamily="2" charset="-78"/>
            </a:endParaRPr>
          </a:p>
          <a:p>
            <a:pPr marL="68580" indent="0" algn="r" rtl="1">
              <a:buNone/>
            </a:pPr>
            <a:r>
              <a:rPr lang="fa-IR" b="1" u="sng" dirty="0">
                <a:solidFill>
                  <a:srgbClr val="C00000"/>
                </a:solidFill>
                <a:cs typeface="B Lotus" pitchFamily="2" charset="-78"/>
              </a:rPr>
              <a:t>مسائل علم عرفان:</a:t>
            </a:r>
          </a:p>
          <a:p>
            <a:pPr marL="68580" indent="0" algn="r" rtl="1">
              <a:buNone/>
            </a:pPr>
            <a:r>
              <a:rPr lang="fa-IR" b="1" dirty="0" smtClean="0">
                <a:solidFill>
                  <a:schemeClr val="tx1"/>
                </a:solidFill>
                <a:cs typeface="B Lotus" pitchFamily="2" charset="-78"/>
              </a:rPr>
              <a:t>1. تحلیل </a:t>
            </a:r>
            <a:r>
              <a:rPr lang="fa-IR" b="1" dirty="0">
                <a:solidFill>
                  <a:schemeClr val="tx1"/>
                </a:solidFill>
                <a:cs typeface="B Lotus" pitchFamily="2" charset="-78"/>
              </a:rPr>
              <a:t>توحید خداوند</a:t>
            </a:r>
          </a:p>
          <a:p>
            <a:pPr marL="68580" indent="0" algn="r" rtl="1">
              <a:buNone/>
            </a:pPr>
            <a:r>
              <a:rPr lang="fa-IR" b="1" dirty="0" smtClean="0">
                <a:solidFill>
                  <a:schemeClr val="tx1"/>
                </a:solidFill>
                <a:cs typeface="B Lotus" pitchFamily="2" charset="-78"/>
              </a:rPr>
              <a:t>2. تحلیل </a:t>
            </a:r>
            <a:r>
              <a:rPr lang="fa-IR" b="1" dirty="0">
                <a:solidFill>
                  <a:schemeClr val="tx1"/>
                </a:solidFill>
                <a:cs typeface="B Lotus" pitchFamily="2" charset="-78"/>
              </a:rPr>
              <a:t>اسماء و صفات خداوند</a:t>
            </a:r>
          </a:p>
          <a:p>
            <a:pPr marL="68580" indent="0" algn="r" rtl="1">
              <a:buNone/>
            </a:pPr>
            <a:r>
              <a:rPr lang="fa-IR" b="1" dirty="0" smtClean="0">
                <a:solidFill>
                  <a:schemeClr val="tx1"/>
                </a:solidFill>
                <a:cs typeface="B Lotus" pitchFamily="2" charset="-78"/>
              </a:rPr>
              <a:t>3. تحلیل </a:t>
            </a:r>
            <a:r>
              <a:rPr lang="fa-IR" b="1" dirty="0">
                <a:solidFill>
                  <a:schemeClr val="tx1"/>
                </a:solidFill>
                <a:cs typeface="B Lotus" pitchFamily="2" charset="-78"/>
              </a:rPr>
              <a:t>کیفیت خلق کردن خداوند (نحوة ربط خالق و مخلوق)</a:t>
            </a:r>
          </a:p>
          <a:p>
            <a:pPr marL="68580" indent="0" algn="r" rtl="1">
              <a:buNone/>
            </a:pPr>
            <a:r>
              <a:rPr lang="fa-IR" b="1" dirty="0" smtClean="0">
                <a:solidFill>
                  <a:schemeClr val="tx1"/>
                </a:solidFill>
                <a:cs typeface="B Lotus" pitchFamily="2" charset="-78"/>
              </a:rPr>
              <a:t>4. تحلیل </a:t>
            </a:r>
            <a:r>
              <a:rPr lang="fa-IR" b="1" dirty="0">
                <a:solidFill>
                  <a:schemeClr val="tx1"/>
                </a:solidFill>
                <a:cs typeface="B Lotus" pitchFamily="2" charset="-78"/>
              </a:rPr>
              <a:t>منظور از معرفت به خداوند</a:t>
            </a:r>
          </a:p>
          <a:p>
            <a:pPr marL="68580" indent="0" algn="r" rtl="1">
              <a:buNone/>
            </a:pPr>
            <a:r>
              <a:rPr lang="fa-IR" b="1" dirty="0" smtClean="0">
                <a:solidFill>
                  <a:schemeClr val="tx1"/>
                </a:solidFill>
                <a:cs typeface="B Lotus" pitchFamily="2" charset="-78"/>
              </a:rPr>
              <a:t>5. تحلیل </a:t>
            </a:r>
            <a:r>
              <a:rPr lang="fa-IR" b="1" dirty="0">
                <a:solidFill>
                  <a:schemeClr val="tx1"/>
                </a:solidFill>
                <a:cs typeface="B Lotus" pitchFamily="2" charset="-78"/>
              </a:rPr>
              <a:t>مراتب معرفت</a:t>
            </a:r>
          </a:p>
          <a:p>
            <a:pPr marL="68580" indent="0" algn="r" rtl="1">
              <a:buNone/>
            </a:pPr>
            <a:r>
              <a:rPr lang="fa-IR" b="1" dirty="0" smtClean="0">
                <a:solidFill>
                  <a:schemeClr val="tx1"/>
                </a:solidFill>
                <a:cs typeface="B Lotus" pitchFamily="2" charset="-78"/>
              </a:rPr>
              <a:t>6. تحلیل </a:t>
            </a:r>
            <a:r>
              <a:rPr lang="fa-IR" b="1" dirty="0">
                <a:solidFill>
                  <a:schemeClr val="tx1"/>
                </a:solidFill>
                <a:cs typeface="B Lotus" pitchFamily="2" charset="-78"/>
              </a:rPr>
              <a:t>راه رسیدن به کمال معرفت (وصول به کمال انسانی)</a:t>
            </a:r>
          </a:p>
          <a:p>
            <a:pPr marL="68580" indent="0" algn="r" rtl="1">
              <a:buNone/>
            </a:pPr>
            <a:endParaRPr lang="en-US" b="1" dirty="0">
              <a:solidFill>
                <a:schemeClr val="tx1"/>
              </a:solidFill>
              <a:cs typeface="B Lotus" pitchFamily="2" charset="-78"/>
            </a:endParaRPr>
          </a:p>
          <a:p>
            <a:endParaRPr lang="en-US" dirty="0"/>
          </a:p>
        </p:txBody>
      </p:sp>
    </p:spTree>
    <p:extLst>
      <p:ext uri="{BB962C8B-B14F-4D97-AF65-F5344CB8AC3E}">
        <p14:creationId xmlns:p14="http://schemas.microsoft.com/office/powerpoint/2010/main" val="131878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75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5936" y="548680"/>
            <a:ext cx="4072298" cy="673144"/>
          </a:xfrm>
        </p:spPr>
        <p:txBody>
          <a:bodyPr>
            <a:noAutofit/>
          </a:bodyPr>
          <a:lstStyle/>
          <a:p>
            <a:pPr algn="r"/>
            <a:r>
              <a:rPr lang="fa-IR" sz="2400" b="1" dirty="0" smtClean="0">
                <a:cs typeface="B Lotus" pitchFamily="2" charset="-78"/>
              </a:rPr>
              <a:t>رقبای عرفان شیعی فقاهتی:</a:t>
            </a:r>
            <a:endParaRPr lang="en-US" sz="2400" b="1" dirty="0">
              <a:cs typeface="B Lotus" pitchFamily="2" charset="-78"/>
            </a:endParaRPr>
          </a:p>
        </p:txBody>
      </p:sp>
      <p:sp>
        <p:nvSpPr>
          <p:cNvPr id="3" name="Content Placeholder 2"/>
          <p:cNvSpPr>
            <a:spLocks noGrp="1"/>
          </p:cNvSpPr>
          <p:nvPr>
            <p:ph idx="1"/>
          </p:nvPr>
        </p:nvSpPr>
        <p:spPr>
          <a:xfrm>
            <a:off x="2051720" y="1340768"/>
            <a:ext cx="3672466" cy="5040560"/>
          </a:xfrm>
          <a:ln>
            <a:solidFill>
              <a:srgbClr val="C00000"/>
            </a:solidFill>
          </a:ln>
        </p:spPr>
        <p:txBody>
          <a:bodyPr>
            <a:noAutofit/>
          </a:bodyPr>
          <a:lstStyle/>
          <a:p>
            <a:pPr marL="68580" indent="0" algn="just" rtl="1">
              <a:buNone/>
            </a:pPr>
            <a:r>
              <a:rPr lang="fa-IR" sz="2800" b="1" dirty="0" smtClean="0">
                <a:cs typeface="B Lotus" pitchFamily="2" charset="-78"/>
              </a:rPr>
              <a:t>1. عرفان بدون خدا</a:t>
            </a:r>
          </a:p>
          <a:p>
            <a:pPr marL="68580" indent="0" algn="just" rtl="1">
              <a:buNone/>
            </a:pPr>
            <a:r>
              <a:rPr lang="fa-IR" sz="2800" b="1" dirty="0" smtClean="0">
                <a:cs typeface="B Lotus" pitchFamily="2" charset="-78"/>
              </a:rPr>
              <a:t>2. عرفان بدون توحید</a:t>
            </a:r>
          </a:p>
          <a:p>
            <a:pPr marL="68580" indent="0" algn="just" rtl="1">
              <a:buNone/>
            </a:pPr>
            <a:r>
              <a:rPr lang="fa-IR" sz="2800" b="1" dirty="0" smtClean="0">
                <a:cs typeface="B Lotus" pitchFamily="2" charset="-78"/>
              </a:rPr>
              <a:t>3. عرفان همه خدایی</a:t>
            </a:r>
          </a:p>
          <a:p>
            <a:pPr marL="68580" indent="0" algn="just" rtl="1">
              <a:buNone/>
            </a:pPr>
            <a:r>
              <a:rPr lang="fa-IR" sz="2800" b="1" dirty="0" smtClean="0">
                <a:cs typeface="B Lotus" pitchFamily="2" charset="-78"/>
              </a:rPr>
              <a:t>4. عرفان بدون شریعت</a:t>
            </a:r>
          </a:p>
          <a:p>
            <a:pPr marL="68580" indent="0" algn="just" rtl="1">
              <a:buNone/>
            </a:pPr>
            <a:r>
              <a:rPr lang="fa-IR" sz="2800" b="1" dirty="0" smtClean="0">
                <a:cs typeface="B Lotus" pitchFamily="2" charset="-78"/>
              </a:rPr>
              <a:t>5. عرفان بدون ولایت</a:t>
            </a:r>
          </a:p>
          <a:p>
            <a:pPr marL="68580" indent="0" algn="just" rtl="1">
              <a:buNone/>
            </a:pPr>
            <a:r>
              <a:rPr lang="fa-IR" sz="2800" b="1" dirty="0" smtClean="0">
                <a:cs typeface="B Lotus" pitchFamily="2" charset="-78"/>
              </a:rPr>
              <a:t>6. عرفان بدون عقل</a:t>
            </a:r>
          </a:p>
          <a:p>
            <a:pPr marL="68580" indent="0" algn="just" rtl="1">
              <a:buNone/>
            </a:pPr>
            <a:r>
              <a:rPr lang="fa-IR" sz="2800" b="1" dirty="0" smtClean="0">
                <a:cs typeface="B Lotus" pitchFamily="2" charset="-78"/>
              </a:rPr>
              <a:t>7. عرفان عقل مدار</a:t>
            </a:r>
          </a:p>
          <a:p>
            <a:pPr marL="68580" indent="0" algn="just" rtl="1">
              <a:buNone/>
            </a:pPr>
            <a:r>
              <a:rPr lang="fa-IR" sz="2800" b="1" dirty="0" smtClean="0">
                <a:cs typeface="B Lotus" pitchFamily="2" charset="-78"/>
              </a:rPr>
              <a:t>8. عرفان </a:t>
            </a:r>
            <a:r>
              <a:rPr lang="fa-IR" sz="2800" b="1" dirty="0" smtClean="0">
                <a:cs typeface="B Lotus" pitchFamily="2" charset="-78"/>
              </a:rPr>
              <a:t>عُزلتی</a:t>
            </a:r>
            <a:endParaRPr lang="fa-IR" sz="2800" b="1" dirty="0" smtClean="0">
              <a:cs typeface="B Lotus" pitchFamily="2" charset="-78"/>
            </a:endParaRPr>
          </a:p>
          <a:p>
            <a:pPr marL="68580" indent="0" algn="just" rtl="1">
              <a:buNone/>
            </a:pPr>
            <a:r>
              <a:rPr lang="fa-IR" sz="2800" b="1" dirty="0" smtClean="0">
                <a:cs typeface="B Lotus" pitchFamily="2" charset="-78"/>
              </a:rPr>
              <a:t>9. عرفان </a:t>
            </a:r>
            <a:r>
              <a:rPr lang="fa-IR" sz="2800" b="1" dirty="0" smtClean="0">
                <a:cs typeface="B Lotus" pitchFamily="2" charset="-78"/>
              </a:rPr>
              <a:t>بدون کرامت</a:t>
            </a:r>
            <a:endParaRPr lang="fa-IR" sz="2800" b="1" dirty="0" smtClean="0">
              <a:cs typeface="B Lotus" pitchFamily="2" charset="-78"/>
            </a:endParaRPr>
          </a:p>
          <a:p>
            <a:pPr marL="68580" indent="0" algn="just" rtl="1">
              <a:buNone/>
            </a:pPr>
            <a:r>
              <a:rPr lang="fa-IR" sz="2800" b="1" dirty="0" smtClean="0">
                <a:cs typeface="B Lotus" pitchFamily="2" charset="-78"/>
              </a:rPr>
              <a:t>10 . عرفان بدون استاد</a:t>
            </a:r>
          </a:p>
        </p:txBody>
      </p:sp>
    </p:spTree>
    <p:extLst>
      <p:ext uri="{BB962C8B-B14F-4D97-AF65-F5344CB8AC3E}">
        <p14:creationId xmlns:p14="http://schemas.microsoft.com/office/powerpoint/2010/main" val="1146033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6601</TotalTime>
  <Words>1310</Words>
  <Application>Microsoft Office PowerPoint</Application>
  <PresentationFormat>On-screen Show (4:3)</PresentationFormat>
  <Paragraphs>167</Paragraphs>
  <Slides>17</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Wingdings</vt:lpstr>
      <vt:lpstr>Symbol</vt:lpstr>
      <vt:lpstr>B Lotus</vt:lpstr>
      <vt:lpstr>Candara</vt:lpstr>
      <vt:lpstr>Century Gothic</vt:lpstr>
      <vt:lpstr>Franklin Gothic Medium</vt:lpstr>
      <vt:lpstr>Wingdings 2</vt:lpstr>
      <vt:lpstr>Franklin Gothic Book</vt:lpstr>
      <vt:lpstr>Calibri</vt:lpstr>
      <vt:lpstr>Austin</vt:lpstr>
      <vt:lpstr>Waveform</vt:lpstr>
      <vt:lpstr>Trek</vt:lpstr>
      <vt:lpstr>هویت‌شناسی  و شاخص‌ها</vt:lpstr>
      <vt:lpstr>مسائل بحث:</vt:lpstr>
      <vt:lpstr>فرضیه بحث:</vt:lpstr>
      <vt:lpstr>توضیح: هویت عرفان(سند شماره یک)</vt:lpstr>
      <vt:lpstr>PowerPoint Presentation</vt:lpstr>
      <vt:lpstr>تعاریف:</vt:lpstr>
      <vt:lpstr>PowerPoint Presentation</vt:lpstr>
      <vt:lpstr>PowerPoint Presentation</vt:lpstr>
      <vt:lpstr>رقبای عرفان شیعی فقاهتی:</vt:lpstr>
      <vt:lpstr>PowerPoint Presentation</vt:lpstr>
      <vt:lpstr>PowerPoint Presentation</vt:lpstr>
      <vt:lpstr>PowerPoint Presentation</vt:lpstr>
      <vt:lpstr>PowerPoint Presentation</vt:lpstr>
      <vt:lpstr>استدلال برهانی:</vt:lpstr>
      <vt:lpstr>PowerPoint Presentation</vt:lpstr>
      <vt:lpstr>نتیجه</vt:lpstr>
      <vt:lpstr>معانی عینیت: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بازخوانی نظریه  «وحدت وجود»  براساس عرفان شیعی فقاهتی</dc:title>
  <dc:creator>عبدالحميد واسطي</dc:creator>
  <cp:lastModifiedBy>h vaseti</cp:lastModifiedBy>
  <cp:revision>94</cp:revision>
  <dcterms:created xsi:type="dcterms:W3CDTF">2011-12-27T04:53:47Z</dcterms:created>
  <dcterms:modified xsi:type="dcterms:W3CDTF">2020-02-24T07:05:50Z</dcterms:modified>
</cp:coreProperties>
</file>